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  <p:sldMasterId id="2147483712" r:id="rId2"/>
  </p:sldMasterIdLst>
  <p:notesMasterIdLst>
    <p:notesMasterId r:id="rId30"/>
  </p:notesMasterIdLst>
  <p:sldIdLst>
    <p:sldId id="312" r:id="rId3"/>
    <p:sldId id="354" r:id="rId4"/>
    <p:sldId id="384" r:id="rId5"/>
    <p:sldId id="360" r:id="rId6"/>
    <p:sldId id="372" r:id="rId7"/>
    <p:sldId id="392" r:id="rId8"/>
    <p:sldId id="391" r:id="rId9"/>
    <p:sldId id="379" r:id="rId10"/>
    <p:sldId id="393" r:id="rId11"/>
    <p:sldId id="374" r:id="rId12"/>
    <p:sldId id="394" r:id="rId13"/>
    <p:sldId id="375" r:id="rId14"/>
    <p:sldId id="398" r:id="rId15"/>
    <p:sldId id="397" r:id="rId16"/>
    <p:sldId id="395" r:id="rId17"/>
    <p:sldId id="399" r:id="rId18"/>
    <p:sldId id="400" r:id="rId19"/>
    <p:sldId id="382" r:id="rId20"/>
    <p:sldId id="390" r:id="rId21"/>
    <p:sldId id="369" r:id="rId22"/>
    <p:sldId id="377" r:id="rId23"/>
    <p:sldId id="396" r:id="rId24"/>
    <p:sldId id="385" r:id="rId25"/>
    <p:sldId id="386" r:id="rId26"/>
    <p:sldId id="387" r:id="rId27"/>
    <p:sldId id="388" r:id="rId28"/>
    <p:sldId id="389" r:id="rId29"/>
  </p:sldIdLst>
  <p:sldSz cx="9144000" cy="5143500" type="screen16x9"/>
  <p:notesSz cx="6737350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49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4BE"/>
    <a:srgbClr val="65A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5" autoAdjust="0"/>
    <p:restoredTop sz="73050" autoAdjust="0"/>
  </p:normalViewPr>
  <p:slideViewPr>
    <p:cSldViewPr>
      <p:cViewPr varScale="1">
        <p:scale>
          <a:sx n="67" d="100"/>
          <a:sy n="67" d="100"/>
        </p:scale>
        <p:origin x="-1362" y="-90"/>
      </p:cViewPr>
      <p:guideLst>
        <p:guide orient="horz" pos="84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6273" y="0"/>
            <a:ext cx="291951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C68A5-B01B-431B-849F-1BEAD4C22C3F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735" y="4751219"/>
            <a:ext cx="538988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1951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6273" y="9377317"/>
            <a:ext cx="291951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8F9FD-47FC-4D49-A0D7-31E5CF360E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49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E46F3D-9B0F-4CCA-9A7B-167F9B81D6E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118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521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6568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4824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248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184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514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610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6651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9668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9053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8632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8568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344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97281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838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929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573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8372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767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5885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202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508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443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085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840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7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8DBBA2-2241-4A32-9B54-B8E677E3D1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7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94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1</a:t>
            </a:r>
          </a:p>
          <a:p>
            <a:pPr lvl="1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2</a:t>
            </a:r>
          </a:p>
          <a:p>
            <a:pPr lvl="2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3</a:t>
            </a:r>
          </a:p>
          <a:p>
            <a:pPr lvl="3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4</a:t>
            </a:r>
          </a:p>
          <a:p>
            <a:pPr lvl="4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61003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685800"/>
            <a:fld id="{86CB4B4D-7CA3-9044-876B-883B54F8677D}" type="slidenum">
              <a:rPr lang="ru-RU" smtClean="0"/>
              <a:pPr defTabSz="685800"/>
              <a:t>‹#›</a:t>
            </a:fld>
            <a:endParaRPr lang="ru-RU"/>
          </a:p>
        </p:txBody>
      </p:sp>
      <p:sp>
        <p:nvSpPr>
          <p:cNvPr id="16" name="Shape 1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заголовка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22665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2373726" y="1981677"/>
            <a:ext cx="3833813" cy="236696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>
            <a:normAutofit/>
          </a:bodyPr>
          <a:lstStyle>
            <a:lvl2pPr marL="534736" indent="-534736"/>
            <a:lvl3pPr marL="534736" indent="-534736"/>
            <a:lvl4pPr marL="534736" indent="-534736"/>
            <a:lvl5pPr marL="534736" indent="-534736"/>
          </a:lstStyle>
          <a:p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1</a:t>
            </a:r>
          </a:p>
          <a:p>
            <a:pPr lvl="1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2</a:t>
            </a:r>
          </a:p>
          <a:p>
            <a:pPr lvl="2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3</a:t>
            </a:r>
          </a:p>
          <a:p>
            <a:pPr lvl="3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4</a:t>
            </a:r>
          </a:p>
          <a:p>
            <a:pPr lvl="4"/>
            <a:r>
              <a:rPr dirty="0" err="1"/>
              <a:t>Уровень</a:t>
            </a:r>
            <a:r>
              <a:rPr dirty="0"/>
              <a:t> </a:t>
            </a:r>
            <a:r>
              <a:rPr dirty="0" err="1"/>
              <a:t>текста</a:t>
            </a:r>
            <a:r>
              <a:rPr dirty="0"/>
              <a:t> 5</a:t>
            </a:r>
          </a:p>
        </p:txBody>
      </p:sp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2170957" y="4818478"/>
            <a:ext cx="268792" cy="265904"/>
          </a:xfrm>
          <a:prstGeom prst="rect">
            <a:avLst/>
          </a:prstGeom>
          <a:ln w="25400">
            <a:miter lim="400000"/>
          </a:ln>
        </p:spPr>
        <p:txBody>
          <a:bodyPr wrap="none" lIns="40227" tIns="40226" rIns="40227" bIns="40226" anchor="ctr">
            <a:spAutoFit/>
          </a:bodyPr>
          <a:lstStyle>
            <a:lvl1pPr algn="r" defTabSz="804501">
              <a:defRPr sz="1200">
                <a:solidFill>
                  <a:srgbClr val="888888"/>
                </a:solidFill>
                <a:latin typeface="DINPro-Black"/>
                <a:ea typeface="DINPro-Black"/>
                <a:cs typeface="DINPro-Black"/>
                <a:sym typeface="DINPro-Black"/>
              </a:defRPr>
            </a:lvl1pPr>
          </a:lstStyle>
          <a:p>
            <a:pPr hangingPunct="0"/>
            <a:fld id="{86CB4B4D-7CA3-9044-876B-883B54F8677D}" type="slidenum">
              <a:rPr lang="ru-RU" kern="0" smtClean="0"/>
              <a:pPr hangingPunct="0"/>
              <a:t>‹#›</a:t>
            </a:fld>
            <a:endParaRPr lang="ru-RU" kern="0" dirty="0"/>
          </a:p>
        </p:txBody>
      </p:sp>
      <p:sp>
        <p:nvSpPr>
          <p:cNvPr id="4" name="Shape 4"/>
          <p:cNvSpPr/>
          <p:nvPr/>
        </p:nvSpPr>
        <p:spPr>
          <a:xfrm>
            <a:off x="2256728" y="735574"/>
            <a:ext cx="6635753" cy="1242116"/>
          </a:xfrm>
          <a:prstGeom prst="rect">
            <a:avLst/>
          </a:prstGeom>
          <a:solidFill>
            <a:srgbClr val="008ED2"/>
          </a:solidFill>
          <a:ln w="12700">
            <a:miter lim="400000"/>
          </a:ln>
        </p:spPr>
        <p:txBody>
          <a:bodyPr lIns="40227" tIns="40226" rIns="40227" bIns="40226"/>
          <a:lstStyle/>
          <a:p>
            <a:pPr defTabSz="804501" hangingPunct="0"/>
            <a:endParaRPr sz="1600" kern="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Shape 5"/>
          <p:cNvSpPr/>
          <p:nvPr/>
        </p:nvSpPr>
        <p:spPr>
          <a:xfrm>
            <a:off x="2256254" y="4841174"/>
            <a:ext cx="6930208" cy="1"/>
          </a:xfrm>
          <a:prstGeom prst="line">
            <a:avLst/>
          </a:prstGeom>
          <a:ln w="50800">
            <a:solidFill>
              <a:srgbClr val="797979"/>
            </a:solidFill>
          </a:ln>
        </p:spPr>
        <p:txBody>
          <a:bodyPr lIns="40227" tIns="40226" rIns="40227" bIns="40226"/>
          <a:lstStyle/>
          <a:p>
            <a:pPr defTabSz="804501" hangingPunct="0"/>
            <a:endParaRPr sz="1600" kern="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373552" y="776236"/>
            <a:ext cx="4681711" cy="39528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25820" y="4840002"/>
            <a:ext cx="6566068" cy="216024"/>
          </a:xfrm>
          <a:prstGeom prst="rect">
            <a:avLst/>
          </a:prstGeom>
        </p:spPr>
        <p:txBody>
          <a:bodyPr vert="horz" lIns="91424" tIns="45713" rIns="91424" bIns="45713" rtlCol="0" anchor="ctr"/>
          <a:lstStyle>
            <a:lvl1pPr algn="l" defTabSz="804510" hangingPunct="0">
              <a:defRPr sz="1200">
                <a:solidFill>
                  <a:schemeClr val="tx1">
                    <a:tint val="75000"/>
                  </a:schemeClr>
                </a:solidFill>
                <a:latin typeface="DINPro-Medium"/>
              </a:defRPr>
            </a:lvl1pPr>
          </a:lstStyle>
          <a:p>
            <a:endParaRPr lang="ru-RU" kern="0" dirty="0">
              <a:solidFill>
                <a:srgbClr val="000000">
                  <a:tint val="75000"/>
                </a:srgbClr>
              </a:solidFill>
              <a:ea typeface="Tahoma"/>
              <a:cs typeface="Tahoma"/>
              <a:sym typeface="Tahoma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3218" r="4722"/>
          <a:stretch>
            <a:fillRect/>
          </a:stretch>
        </p:blipFill>
        <p:spPr bwMode="auto">
          <a:xfrm>
            <a:off x="5" y="33468"/>
            <a:ext cx="1943703" cy="73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034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 spd="med"/>
  <p:hf hdr="0" ftr="0" dt="0"/>
  <p:txStyles>
    <p:titleStyle>
      <a:lvl1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1pPr>
      <a:lvl2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2pPr>
      <a:lvl3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3pPr>
      <a:lvl4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4pPr>
      <a:lvl5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5pPr>
      <a:lvl6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6pPr>
      <a:lvl7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7pPr>
      <a:lvl8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8pPr>
      <a:lvl9pPr marL="0" marR="0" indent="0" algn="l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Medium"/>
          <a:ea typeface="DINPro-Medium"/>
          <a:cs typeface="DINPro-Medium"/>
          <a:sym typeface="DINPro-Medium"/>
        </a:defRPr>
      </a:lvl9pPr>
    </p:titleStyle>
    <p:bodyStyle>
      <a:lvl1pPr marL="237550" marR="0" indent="-237550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1pPr>
      <a:lvl2pPr marL="211712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2pPr>
      <a:lvl3pPr marL="211712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3pPr>
      <a:lvl4pPr marL="211712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4pPr>
      <a:lvl5pPr marL="211712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5pPr>
      <a:lvl6pPr marL="1329075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6pPr>
      <a:lvl7pPr marL="1552547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7pPr>
      <a:lvl8pPr marL="1776020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8pPr>
      <a:lvl9pPr marL="1999492" marR="0" indent="-211712" algn="l" defTabSz="804501" latinLnBrk="0">
        <a:lnSpc>
          <a:spcPct val="60000"/>
        </a:lnSpc>
        <a:spcBef>
          <a:spcPts val="528"/>
        </a:spcBef>
        <a:spcAft>
          <a:spcPts val="0"/>
        </a:spcAft>
        <a:buClrTx/>
        <a:buSzPct val="100000"/>
        <a:buFontTx/>
        <a:buAutoNum type="arabicPeriod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DINPro-Regular"/>
          <a:ea typeface="DINPro-Regular"/>
          <a:cs typeface="DINPro-Regular"/>
          <a:sym typeface="DINPro-Regular"/>
        </a:defRPr>
      </a:lvl9pPr>
    </p:bodyStyle>
    <p:otherStyle>
      <a:lvl1pPr marL="0" marR="0" indent="0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1pPr>
      <a:lvl2pPr marL="0" marR="0" indent="201125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2pPr>
      <a:lvl3pPr marL="0" marR="0" indent="402251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3pPr>
      <a:lvl4pPr marL="0" marR="0" indent="603377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4pPr>
      <a:lvl5pPr marL="0" marR="0" indent="804501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5pPr>
      <a:lvl6pPr marL="0" marR="0" indent="1005626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6pPr>
      <a:lvl7pPr marL="0" marR="0" indent="1206752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7pPr>
      <a:lvl8pPr marL="0" marR="0" indent="1407878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8pPr>
      <a:lvl9pPr marL="0" marR="0" indent="1609004" algn="r" defTabSz="80450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2165817" y="4837898"/>
            <a:ext cx="252776" cy="250529"/>
          </a:xfrm>
          <a:prstGeom prst="rect">
            <a:avLst/>
          </a:prstGeom>
          <a:ln w="25400">
            <a:miter lim="400000"/>
          </a:ln>
        </p:spPr>
        <p:txBody>
          <a:bodyPr wrap="none" lIns="40234" tIns="40233" rIns="40234" bIns="40233" anchor="ctr">
            <a:spAutoFit/>
          </a:bodyPr>
          <a:lstStyle>
            <a:lvl1pPr algn="r">
              <a:defRPr sz="1100">
                <a:solidFill>
                  <a:srgbClr val="888888"/>
                </a:solidFill>
                <a:latin typeface="DINPro-Black"/>
                <a:ea typeface="DINPro-Black"/>
                <a:cs typeface="DINPro-Black"/>
                <a:sym typeface="DINPro-Black"/>
              </a:defRPr>
            </a:lvl1pPr>
          </a:lstStyle>
          <a:p>
            <a:pPr defTabSz="804652" hangingPunct="0"/>
            <a:fld id="{86CB4B4D-7CA3-9044-876B-883B54F8677D}" type="slidenum">
              <a:rPr lang="ru-RU" kern="0" smtClean="0"/>
              <a:pPr defTabSz="804652" hangingPunct="0"/>
              <a:t>‹#›</a:t>
            </a:fld>
            <a:endParaRPr lang="ru-RU" kern="0"/>
          </a:p>
        </p:txBody>
      </p:sp>
      <p:sp>
        <p:nvSpPr>
          <p:cNvPr id="3" name="Shape 3"/>
          <p:cNvSpPr/>
          <p:nvPr/>
        </p:nvSpPr>
        <p:spPr>
          <a:xfrm>
            <a:off x="2256243" y="4840964"/>
            <a:ext cx="6930208" cy="1"/>
          </a:xfrm>
          <a:prstGeom prst="line">
            <a:avLst/>
          </a:prstGeom>
          <a:ln w="50800">
            <a:solidFill>
              <a:srgbClr val="797979"/>
            </a:solidFill>
          </a:ln>
        </p:spPr>
        <p:txBody>
          <a:bodyPr lIns="40234" tIns="40233" rIns="40234" bIns="40233"/>
          <a:lstStyle/>
          <a:p>
            <a:pPr marL="0" marR="0" lvl="0" indent="0" algn="l" defTabSz="80465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" name="Shape 5"/>
          <p:cNvSpPr/>
          <p:nvPr/>
        </p:nvSpPr>
        <p:spPr>
          <a:xfrm>
            <a:off x="2948049" y="195492"/>
            <a:ext cx="6210308" cy="918101"/>
          </a:xfrm>
          <a:prstGeom prst="rect">
            <a:avLst/>
          </a:prstGeom>
          <a:solidFill>
            <a:srgbClr val="008ED2"/>
          </a:solidFill>
          <a:ln w="12700">
            <a:miter lim="400000"/>
          </a:ln>
        </p:spPr>
        <p:txBody>
          <a:bodyPr lIns="40234" tIns="40233" rIns="40234" bIns="40233"/>
          <a:lstStyle/>
          <a:p>
            <a:pPr marL="0" marR="0" lvl="0" indent="0" algn="l" defTabSz="80465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6"/>
          <p:cNvSpPr/>
          <p:nvPr userDrawn="1"/>
        </p:nvSpPr>
        <p:spPr>
          <a:xfrm>
            <a:off x="2312063" y="200705"/>
            <a:ext cx="611603" cy="476251"/>
          </a:xfrm>
          <a:prstGeom prst="rect">
            <a:avLst/>
          </a:prstGeom>
          <a:solidFill>
            <a:srgbClr val="008ED2"/>
          </a:solidFill>
          <a:ln w="12700">
            <a:miter lim="400000"/>
          </a:ln>
        </p:spPr>
        <p:txBody>
          <a:bodyPr lIns="40234" tIns="40233" rIns="40234" bIns="40233"/>
          <a:lstStyle/>
          <a:p>
            <a:pPr marL="0" marR="0" lvl="0" indent="0" algn="l" defTabSz="804652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477149" y="248330"/>
            <a:ext cx="6172200" cy="3810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0234" tIns="40233" rIns="40234" bIns="40233"/>
          <a:lstStyle/>
          <a:p>
            <a:r>
              <a:rPr dirty="0" err="1"/>
              <a:t>Тек</a:t>
            </a:r>
            <a:r>
              <a:rPr lang="ru-RU" dirty="0"/>
              <a:t>с</a:t>
            </a:r>
            <a:r>
              <a:rPr dirty="0"/>
              <a:t>т </a:t>
            </a:r>
            <a:r>
              <a:rPr dirty="0" err="1"/>
              <a:t>заголовка</a:t>
            </a:r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485900" y="1200150"/>
            <a:ext cx="6172200" cy="394335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0234" tIns="40233" rIns="40234" bIns="40233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25820" y="4840002"/>
            <a:ext cx="656606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DINPro-Medium"/>
              </a:defRPr>
            </a:lvl1pPr>
          </a:lstStyle>
          <a:p>
            <a:pPr defTabSz="804652" hangingPunct="0"/>
            <a:endParaRPr lang="ru-RU" kern="0" dirty="0">
              <a:solidFill>
                <a:srgbClr val="000000">
                  <a:tint val="75000"/>
                </a:srgbClr>
              </a:solidFill>
              <a:ea typeface="Tahoma"/>
              <a:cs typeface="Tahoma"/>
              <a:sym typeface="Tahoma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l="3218" r="4722"/>
          <a:stretch>
            <a:fillRect/>
          </a:stretch>
        </p:blipFill>
        <p:spPr bwMode="auto">
          <a:xfrm>
            <a:off x="5" y="33468"/>
            <a:ext cx="1943703" cy="73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764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ransition spd="med"/>
  <p:hf hdr="0" ftr="0" dt="0"/>
  <p:txStyles>
    <p:titleStyle>
      <a:lvl1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1pPr>
      <a:lvl2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2pPr>
      <a:lvl3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3pPr>
      <a:lvl4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4pPr>
      <a:lvl5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5pPr>
      <a:lvl6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6pPr>
      <a:lvl7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7pPr>
      <a:lvl8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8pPr>
      <a:lvl9pPr marL="0" marR="0" indent="0" algn="l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9pPr>
    </p:titleStyle>
    <p:bodyStyle>
      <a:lvl1pPr marL="301745" marR="0" indent="-301745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1pPr>
      <a:lvl2pPr marL="488538" marR="0" indent="-287375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2pPr>
      <a:lvl3pPr marL="670544" marR="0" indent="-268217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3pPr>
      <a:lvl4pPr marL="925350" marR="0" indent="-321861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4pPr>
      <a:lvl5pPr marL="1126513" marR="0" indent="-321861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5pPr>
      <a:lvl6pPr marL="1327676" marR="0" indent="-321861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6pPr>
      <a:lvl7pPr marL="1528839" marR="0" indent="-321861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7pPr>
      <a:lvl8pPr marL="1730002" marR="0" indent="-321861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8pPr>
      <a:lvl9pPr marL="1931165" marR="0" indent="-321861" algn="l" defTabSz="80465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1pPr>
      <a:lvl2pPr marL="0" marR="0" indent="201163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2pPr>
      <a:lvl3pPr marL="0" marR="0" indent="402326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3pPr>
      <a:lvl4pPr marL="0" marR="0" indent="603489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4pPr>
      <a:lvl5pPr marL="0" marR="0" indent="804652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5pPr>
      <a:lvl6pPr marL="0" marR="0" indent="1005815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6pPr>
      <a:lvl7pPr marL="0" marR="0" indent="1206978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7pPr>
      <a:lvl8pPr marL="0" marR="0" indent="1408141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8pPr>
      <a:lvl9pPr marL="0" marR="0" indent="1609304" algn="r" defTabSz="80465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nkorn77@gmail.co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porovami@mail.ru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08136" y="4826318"/>
            <a:ext cx="238341" cy="25051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80458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100" b="0" i="0" u="none" strike="noStrike" kern="120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DIN Pro Medium"/>
                <a:sym typeface="DINPro-Black"/>
              </a:rPr>
              <a:pPr marL="0" marR="0" lvl="0" indent="0" algn="r" defTabSz="804581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DIN Pro Medium"/>
              <a:sym typeface="DINPro-Black"/>
            </a:endParaRPr>
          </a:p>
        </p:txBody>
      </p:sp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2411760" y="771550"/>
            <a:ext cx="6172200" cy="122413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Методологический </a:t>
            </a:r>
            <a:r>
              <a:rPr lang="ru-RU" sz="2400" dirty="0">
                <a:solidFill>
                  <a:schemeClr val="tx1"/>
                </a:solidFill>
              </a:rPr>
              <a:t>подход реализации модели высшего образования "2+2+2" в техническом вузе</a:t>
            </a:r>
            <a:endParaRPr sz="2400" dirty="0">
              <a:solidFill>
                <a:schemeClr val="tx1"/>
              </a:solidFill>
              <a:latin typeface="DIN Pro Medium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DCC0BB0-9567-4FDD-9C96-A19B3F0DB3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990002"/>
              </p:ext>
            </p:extLst>
          </p:nvPr>
        </p:nvGraphicFramePr>
        <p:xfrm>
          <a:off x="2446476" y="2211710"/>
          <a:ext cx="6446003" cy="1287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452">
                  <a:extLst>
                    <a:ext uri="{9D8B030D-6E8A-4147-A177-3AD203B41FA5}">
                      <a16:colId xmlns="" xmlns:a16="http://schemas.microsoft.com/office/drawing/2014/main" val="1145691722"/>
                    </a:ext>
                  </a:extLst>
                </a:gridCol>
                <a:gridCol w="4968551">
                  <a:extLst>
                    <a:ext uri="{9D8B030D-6E8A-4147-A177-3AD203B41FA5}">
                      <a16:colId xmlns="" xmlns:a16="http://schemas.microsoft.com/office/drawing/2014/main" val="1822516862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marL="0" marR="0" lvl="0" indent="0" algn="l" defTabSz="80467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DINPro-Medium"/>
                        </a:rPr>
                        <a:t>Докладчики:</a:t>
                      </a:r>
                      <a:endParaRPr lang="ru-RU" sz="16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DINPro-Medium"/>
                        <a:sym typeface="DINPro-Medium"/>
                      </a:endParaRPr>
                    </a:p>
                  </a:txBody>
                  <a:tcPr marL="36000" marR="3600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1588"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DINPro-Medium"/>
                        </a:rPr>
                        <a:t>начальник отдела образовательных стандартов</a:t>
                      </a:r>
                    </a:p>
                    <a:p>
                      <a:pPr marL="0" indent="1588"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DINPro-Medium"/>
                        </a:rPr>
                        <a:t>Корнеенкова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DINPro-Medium"/>
                        </a:rPr>
                        <a:t> А.В.</a:t>
                      </a:r>
                    </a:p>
                    <a:p>
                      <a:pPr marL="0" indent="1588" algn="l"/>
                      <a:endParaRPr lang="ru-RU" sz="1600" b="0" dirty="0" smtClean="0">
                        <a:solidFill>
                          <a:schemeClr val="tx1"/>
                        </a:solidFill>
                        <a:latin typeface="DINPro-Medium"/>
                      </a:endParaRPr>
                    </a:p>
                    <a:p>
                      <a:pPr marL="0" indent="1588" algn="l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DINPro-Medium"/>
                        </a:rPr>
                        <a:t>ведущий методист по направлению 24.04.04</a:t>
                      </a:r>
                    </a:p>
                    <a:p>
                      <a:pPr marL="0" indent="1588" algn="l"/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DINPro-Medium"/>
                        </a:rPr>
                        <a:t>Топорова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DINPro-Medium"/>
                        </a:rPr>
                        <a:t> М.И.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DINPro-Medium"/>
                      </a:endParaRPr>
                    </a:p>
                  </a:txBody>
                  <a:tcPr marL="3600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49657746"/>
                  </a:ext>
                </a:extLst>
              </a:tr>
            </a:tbl>
          </a:graphicData>
        </a:graphic>
      </p:graphicFrame>
      <p:sp>
        <p:nvSpPr>
          <p:cNvPr id="11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0" marR="0" lvl="0" indent="0" algn="l" defTabSz="803164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DIN Pro Medium"/>
                <a:cs typeface="Tahoma" pitchFamily="34" charset="0"/>
                <a:sym typeface="Tahoma" pitchFamily="34" charset="0"/>
              </a:rPr>
              <a:t>Заседание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DIN Pro Medium"/>
                <a:cs typeface="Tahoma" pitchFamily="34" charset="0"/>
                <a:sym typeface="Tahoma" pitchFamily="34" charset="0"/>
              </a:rPr>
              <a:t>ФУМО 24.00.00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DIN Pro Medium"/>
                <a:cs typeface="Tahoma" pitchFamily="34" charset="0"/>
                <a:sym typeface="Tahoma" pitchFamily="34" charset="0"/>
              </a:rPr>
              <a:t>от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DIN Pro Medium"/>
                <a:cs typeface="Tahoma" pitchFamily="34" charset="0"/>
                <a:sym typeface="Tahoma" pitchFamily="34" charset="0"/>
              </a:rPr>
              <a:t>22.09.2021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DIN Pro Medium"/>
                <a:cs typeface="Tahoma" pitchFamily="34" charset="0"/>
                <a:sym typeface="Tahoma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828804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10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483518"/>
            <a:ext cx="5993906" cy="595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>
                <a:sym typeface="Tahoma"/>
              </a:rPr>
              <a:t>Унификация </a:t>
            </a:r>
            <a:r>
              <a:rPr lang="ru-RU" sz="1600" dirty="0">
                <a:sym typeface="Tahoma"/>
              </a:rPr>
              <a:t>2-го года обучения в рамках квалификационной </a:t>
            </a:r>
            <a:r>
              <a:rPr lang="ru-RU" sz="1600" dirty="0" smtClean="0">
                <a:sym typeface="Tahoma"/>
              </a:rPr>
              <a:t>группы </a:t>
            </a:r>
            <a:r>
              <a:rPr lang="ru-RU" sz="1600" dirty="0">
                <a:sym typeface="Tahoma"/>
              </a:rPr>
              <a:t>1</a:t>
            </a:r>
            <a:r>
              <a:rPr lang="ru-RU" sz="1600" dirty="0" smtClean="0">
                <a:sym typeface="Tahoma"/>
              </a:rPr>
              <a:t> </a:t>
            </a:r>
            <a:r>
              <a:rPr lang="ru-RU" sz="1600" dirty="0">
                <a:sym typeface="Tahoma"/>
              </a:rPr>
              <a:t>«</a:t>
            </a:r>
            <a:r>
              <a:rPr lang="ru-RU" sz="1600" dirty="0" smtClean="0">
                <a:sym typeface="Tahoma"/>
              </a:rPr>
              <a:t>Конструкторские и технологические </a:t>
            </a:r>
            <a:r>
              <a:rPr lang="ru-RU" sz="1600" dirty="0">
                <a:sym typeface="Tahoma"/>
              </a:rPr>
              <a:t>направления»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spect="1"/>
          </p:cNvSpPr>
          <p:nvPr/>
        </p:nvSpPr>
        <p:spPr>
          <a:xfrm>
            <a:off x="251520" y="1233913"/>
            <a:ext cx="3384376" cy="3416318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R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5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Обеспечивает: 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endParaRPr lang="ru-RU" sz="1500" dirty="0" smtClean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kumimoji="0" lang="ru-RU" sz="15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Выбор квалификационной</a:t>
            </a:r>
            <a:r>
              <a:rPr kumimoji="0" lang="ru-RU" sz="15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группы во 2 семестре обучения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sz="1500" baseline="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Выбор</a:t>
            </a:r>
            <a:r>
              <a:rPr lang="ru-RU" sz="15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 направления в 3 семестре обучения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kumimoji="0" lang="ru-RU" sz="15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Выбор</a:t>
            </a:r>
            <a:r>
              <a:rPr kumimoji="0" lang="ru-RU" sz="15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профиля в 4 семестре обучения</a:t>
            </a:r>
            <a:endParaRPr kumimoji="0" lang="ru-RU" sz="15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sz="15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Базовая часть для формирования обобщенных компетенций квалификационной группы</a:t>
            </a:r>
            <a:endParaRPr kumimoji="0" lang="ru-RU" sz="15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sz="15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Освоение компетенций на уровне </a:t>
            </a:r>
            <a:r>
              <a:rPr lang="ru-RU" sz="1500" b="1" i="1" dirty="0">
                <a:sym typeface="Tahoma"/>
              </a:rPr>
              <a:t>«Готов к </a:t>
            </a:r>
            <a:r>
              <a:rPr lang="ru-RU" sz="1500" b="1" i="1" dirty="0" smtClean="0">
                <a:sym typeface="Tahoma"/>
              </a:rPr>
              <a:t>освоению…»</a:t>
            </a:r>
            <a:endParaRPr lang="ru-RU" sz="1500" b="1" i="1" dirty="0">
              <a:sym typeface="Tahoma"/>
            </a:endParaRPr>
          </a:p>
        </p:txBody>
      </p:sp>
      <p:graphicFrame>
        <p:nvGraphicFramePr>
          <p:cNvPr id="9" name="Таблица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41652208"/>
              </p:ext>
            </p:extLst>
          </p:nvPr>
        </p:nvGraphicFramePr>
        <p:xfrm>
          <a:off x="3563888" y="1203598"/>
          <a:ext cx="4320480" cy="35377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="" xmlns:a16="http://schemas.microsoft.com/office/drawing/2014/main" val="2359660825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1581474739"/>
                    </a:ext>
                  </a:extLst>
                </a:gridCol>
                <a:gridCol w="1944216">
                  <a:extLst>
                    <a:ext uri="{9D8B030D-6E8A-4147-A177-3AD203B41FA5}">
                      <a16:colId xmlns="" xmlns:a16="http://schemas.microsoft.com/office/drawing/2014/main" val="2211670039"/>
                    </a:ext>
                  </a:extLst>
                </a:gridCol>
              </a:tblGrid>
              <a:tr h="129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err="1">
                          <a:effectLst/>
                        </a:rPr>
                        <a:t>З.е</a:t>
                      </a:r>
                      <a:r>
                        <a:rPr lang="ru-RU" sz="700" u="none" strike="noStrike" dirty="0">
                          <a:effectLst/>
                        </a:rPr>
                        <a:t>.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3 семестр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 семестр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58301649"/>
                  </a:ext>
                </a:extLst>
              </a:tr>
              <a:tr h="424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Базовый экономический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Базовый экономический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0990109"/>
                  </a:ext>
                </a:extLst>
              </a:tr>
              <a:tr h="733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6370652"/>
                  </a:ext>
                </a:extLst>
              </a:tr>
              <a:tr h="322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Блок проектной </a:t>
                      </a:r>
                      <a:r>
                        <a:rPr lang="ru-RU" sz="1000" u="none" strike="noStrike" dirty="0" smtClean="0">
                          <a:effectLst/>
                        </a:rPr>
                        <a:t>деятельности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Блок проектной </a:t>
                      </a:r>
                      <a:r>
                        <a:rPr lang="ru-RU" sz="1000" u="none" strike="noStrike" dirty="0" smtClean="0">
                          <a:effectLst/>
                        </a:rPr>
                        <a:t>деятельности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7822374"/>
                  </a:ext>
                </a:extLst>
              </a:tr>
              <a:tr h="631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3744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Иностр.яз</a:t>
                      </a:r>
                      <a:r>
                        <a:rPr lang="ru-RU" sz="1000" u="none" strike="noStrike" dirty="0" smtClean="0">
                          <a:effectLst/>
                        </a:rPr>
                        <a:t>.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БЖД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330130"/>
                  </a:ext>
                </a:extLst>
              </a:tr>
              <a:tr h="528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8572859"/>
                  </a:ext>
                </a:extLst>
              </a:tr>
              <a:tr h="837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Экология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Иностр.яз</a:t>
                      </a:r>
                      <a:r>
                        <a:rPr lang="ru-RU" sz="1000" u="none" strike="noStrike" dirty="0" smtClean="0">
                          <a:effectLst/>
                        </a:rPr>
                        <a:t>.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24264"/>
                  </a:ext>
                </a:extLst>
              </a:tr>
              <a:tr h="426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36989539"/>
                  </a:ext>
                </a:extLst>
              </a:tr>
              <a:tr h="735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9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Базовый 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математичекий</a:t>
                      </a:r>
                      <a:r>
                        <a:rPr lang="ru-RU" sz="1000" u="none" strike="noStrike" dirty="0" smtClean="0">
                          <a:effectLst/>
                        </a:rPr>
                        <a:t> блок 1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(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диф.ур</a:t>
                      </a:r>
                      <a:r>
                        <a:rPr lang="ru-RU" sz="1000" u="none" strike="noStrike" dirty="0" smtClean="0">
                          <a:effectLst/>
                        </a:rPr>
                        <a:t>. (3) + </a:t>
                      </a:r>
                      <a:r>
                        <a:rPr lang="ru-RU" sz="1000" u="none" strike="noStrike" dirty="0" err="1">
                          <a:effectLst/>
                        </a:rPr>
                        <a:t>теор.вер</a:t>
                      </a:r>
                      <a:r>
                        <a:rPr lang="ru-RU" sz="1000" u="none" strike="noStrike" dirty="0" smtClean="0">
                          <a:effectLst/>
                        </a:rPr>
                        <a:t>.(2))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Математический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</a:t>
                      </a:r>
                      <a:r>
                        <a:rPr lang="ru-RU" sz="1000" u="none" strike="noStrike" dirty="0">
                          <a:effectLst/>
                        </a:rPr>
                        <a:t>2 (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ур.мат.физ</a:t>
                      </a:r>
                      <a:r>
                        <a:rPr lang="ru-RU" sz="1000" u="none" strike="noStrike" dirty="0" smtClean="0">
                          <a:effectLst/>
                        </a:rPr>
                        <a:t> (3))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1903231"/>
                  </a:ext>
                </a:extLst>
              </a:tr>
              <a:tr h="1044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800686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11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86293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Физический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</a:t>
                      </a:r>
                      <a:r>
                        <a:rPr lang="ru-RU" sz="1000" u="none" strike="noStrike" dirty="0">
                          <a:effectLst/>
                        </a:rPr>
                        <a:t>2 (</a:t>
                      </a:r>
                      <a:r>
                        <a:rPr lang="ru-RU" sz="1000" u="none" strike="noStrike" dirty="0" smtClean="0">
                          <a:effectLst/>
                        </a:rPr>
                        <a:t>термодинамика (3))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71638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7835222"/>
                  </a:ext>
                </a:extLst>
              </a:tr>
              <a:tr h="530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4232285"/>
                  </a:ext>
                </a:extLst>
              </a:tr>
              <a:tr h="83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Базовый физический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</a:t>
                      </a:r>
                      <a:r>
                        <a:rPr lang="ru-RU" sz="1000" u="none" strike="noStrike" dirty="0">
                          <a:effectLst/>
                        </a:rPr>
                        <a:t>1 </a:t>
                      </a:r>
                      <a:endParaRPr lang="ru-RU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(физика (4))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557394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69433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Метрология и </a:t>
                      </a:r>
                      <a:r>
                        <a:rPr lang="ru-RU" sz="1000" u="none" strike="noStrike" dirty="0" smtClean="0">
                          <a:effectLst/>
                        </a:rPr>
                        <a:t>стандартизация (2)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0008565"/>
                  </a:ext>
                </a:extLst>
              </a:tr>
              <a:tr h="737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877285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9757110"/>
                  </a:ext>
                </a:extLst>
              </a:tr>
              <a:tr h="72745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Инженерный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2 (8)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(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ТКМ+теория</a:t>
                      </a:r>
                      <a:r>
                        <a:rPr lang="ru-RU" sz="1000" u="none" strike="noStrike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>
                          <a:effectLst/>
                        </a:rPr>
                        <a:t>машин и </a:t>
                      </a:r>
                      <a:r>
                        <a:rPr lang="ru-RU" sz="1000" u="none" strike="noStrike" dirty="0" err="1">
                          <a:effectLst/>
                        </a:rPr>
                        <a:t>механ</a:t>
                      </a:r>
                      <a:r>
                        <a:rPr lang="ru-RU" sz="1000" u="none" strike="noStrike" dirty="0">
                          <a:effectLst/>
                        </a:rPr>
                        <a:t>.+</a:t>
                      </a:r>
                      <a:r>
                        <a:rPr lang="ru-RU" sz="1000" u="none" strike="noStrike" dirty="0" err="1">
                          <a:effectLst/>
                        </a:rPr>
                        <a:t>сопромат+техн.рис</a:t>
                      </a:r>
                      <a:r>
                        <a:rPr lang="ru-RU" sz="1000" u="none" strike="noStrike" dirty="0">
                          <a:effectLst/>
                        </a:rPr>
                        <a:t>.)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6657584"/>
                  </a:ext>
                </a:extLst>
              </a:tr>
              <a:tr h="634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18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Физический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 </a:t>
                      </a:r>
                      <a:r>
                        <a:rPr lang="ru-RU" sz="1000" u="none" strike="noStrike" dirty="0">
                          <a:effectLst/>
                        </a:rPr>
                        <a:t>2 </a:t>
                      </a:r>
                      <a:endParaRPr lang="ru-RU" sz="1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(</a:t>
                      </a:r>
                      <a:r>
                        <a:rPr lang="ru-RU" sz="1000" u="none" strike="noStrike" dirty="0" err="1">
                          <a:effectLst/>
                        </a:rPr>
                        <a:t>теор.мех</a:t>
                      </a:r>
                      <a:r>
                        <a:rPr lang="ru-RU" sz="1000" u="none" strike="noStrike" dirty="0" smtClean="0">
                          <a:effectLst/>
                        </a:rPr>
                        <a:t>. (5))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5323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19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200133"/>
                  </a:ext>
                </a:extLst>
              </a:tr>
              <a:tr h="532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2031006"/>
                  </a:ext>
                </a:extLst>
              </a:tr>
              <a:tr h="841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</a:rPr>
                        <a:t>21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8550755"/>
                  </a:ext>
                </a:extLst>
              </a:tr>
              <a:tr h="430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22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6995104"/>
                  </a:ext>
                </a:extLst>
              </a:tr>
              <a:tr h="738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23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Инженерный </a:t>
                      </a:r>
                      <a:r>
                        <a:rPr lang="ru-RU" sz="1000" u="none" strike="noStrike" dirty="0" smtClean="0">
                          <a:effectLst/>
                        </a:rPr>
                        <a:t>блок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2 (8)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(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инж.граф</a:t>
                      </a:r>
                      <a:r>
                        <a:rPr lang="ru-RU" sz="1000" u="none" strike="noStrike" dirty="0" err="1">
                          <a:effectLst/>
                        </a:rPr>
                        <a:t>.+материаловед</a:t>
                      </a:r>
                      <a:r>
                        <a:rPr lang="ru-RU" sz="1000" u="none" strike="noStrike" dirty="0" smtClean="0">
                          <a:effectLst/>
                        </a:rPr>
                        <a:t>+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сопромат</a:t>
                      </a:r>
                      <a:r>
                        <a:rPr lang="ru-RU" sz="1000" u="none" strike="noStrike" dirty="0">
                          <a:effectLst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185637"/>
                  </a:ext>
                </a:extLst>
              </a:tr>
              <a:tr h="32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24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25585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25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103094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Производственно-технологическая </a:t>
                      </a:r>
                      <a:r>
                        <a:rPr lang="ru-RU" sz="1000" u="none" strike="noStrike" dirty="0" smtClean="0">
                          <a:effectLst/>
                        </a:rPr>
                        <a:t>практика (6)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2541312"/>
                  </a:ext>
                </a:extLst>
              </a:tr>
              <a:tr h="945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26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8450152"/>
                  </a:ext>
                </a:extLst>
              </a:tr>
              <a:tr h="534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27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07877163"/>
                  </a:ext>
                </a:extLst>
              </a:tr>
              <a:tr h="843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28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0089112"/>
                  </a:ext>
                </a:extLst>
              </a:tr>
              <a:tr h="431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29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0372216"/>
                  </a:ext>
                </a:extLst>
              </a:tr>
              <a:tr h="124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effectLst/>
                        </a:rPr>
                        <a:t>30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5110870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96689763"/>
              </p:ext>
            </p:extLst>
          </p:nvPr>
        </p:nvGraphicFramePr>
        <p:xfrm>
          <a:off x="8056656" y="1419622"/>
          <a:ext cx="894360" cy="173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Ядро 1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Ядро 2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База профиля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Элективные дисциплины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990423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11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Shape 26"/>
          <p:cNvSpPr txBox="1">
            <a:spLocks/>
          </p:cNvSpPr>
          <p:nvPr/>
        </p:nvSpPr>
        <p:spPr>
          <a:xfrm>
            <a:off x="3131840" y="411510"/>
            <a:ext cx="5993906" cy="667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ym typeface="Tahoma"/>
              </a:rPr>
              <a:t>Унификация </a:t>
            </a:r>
            <a:r>
              <a:rPr lang="ru-RU" sz="2000" dirty="0">
                <a:sym typeface="Tahoma"/>
              </a:rPr>
              <a:t>2-го года обучения в рамках квалификационной группы</a:t>
            </a:r>
            <a:endParaRPr lang="ru-RU" sz="2000" dirty="0"/>
          </a:p>
        </p:txBody>
      </p:sp>
      <p:grpSp>
        <p:nvGrpSpPr>
          <p:cNvPr id="29" name="Группа 28"/>
          <p:cNvGrpSpPr>
            <a:grpSpLocks noChangeAspect="1"/>
          </p:cNvGrpSpPr>
          <p:nvPr/>
        </p:nvGrpSpPr>
        <p:grpSpPr>
          <a:xfrm>
            <a:off x="1718968" y="1254842"/>
            <a:ext cx="6960327" cy="3554809"/>
            <a:chOff x="1718968" y="1254842"/>
            <a:chExt cx="6960327" cy="3554809"/>
          </a:xfrm>
        </p:grpSpPr>
        <p:sp>
          <p:nvSpPr>
            <p:cNvPr id="34" name="TextBox 33">
              <a:extLst>
                <a:ext uri="{FF2B5EF4-FFF2-40B4-BE49-F238E27FC236}">
                  <a16:creationId xmlns="" xmlns:a16="http://schemas.microsoft.com/office/drawing/2014/main" id="{992A15BF-E8F8-4943-B0F2-63F47DC78E8B}"/>
                </a:ext>
              </a:extLst>
            </p:cNvPr>
            <p:cNvSpPr txBox="1"/>
            <p:nvPr/>
          </p:nvSpPr>
          <p:spPr>
            <a:xfrm>
              <a:off x="1847769" y="2395929"/>
              <a:ext cx="1565849" cy="4465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100" dirty="0"/>
                <a:t>12 УГСН Приборостроение</a:t>
              </a:r>
              <a:endPara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1EC7283E-B608-D74E-BD45-27F1BF1F0B7E}"/>
                </a:ext>
              </a:extLst>
            </p:cNvPr>
            <p:cNvSpPr txBox="1"/>
            <p:nvPr/>
          </p:nvSpPr>
          <p:spPr>
            <a:xfrm>
              <a:off x="1847770" y="1668167"/>
              <a:ext cx="1565849" cy="63575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ru-RU" sz="1100" dirty="0"/>
                <a:t>11 УГСН Электроника, радиотехника и системы связи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3F2C0F8F-F0E3-0F4E-A368-D0EE461EBCB5}"/>
                </a:ext>
              </a:extLst>
            </p:cNvPr>
            <p:cNvSpPr txBox="1"/>
            <p:nvPr/>
          </p:nvSpPr>
          <p:spPr>
            <a:xfrm>
              <a:off x="1847769" y="3068709"/>
              <a:ext cx="1565849" cy="6455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lnSpc>
                  <a:spcPct val="107000"/>
                </a:lnSpc>
                <a:spcAft>
                  <a:spcPts val="0"/>
                </a:spcAft>
                <a:defRPr sz="1100"/>
              </a:lvl1pPr>
            </a:lstStyle>
            <a:p>
              <a:r>
                <a:rPr lang="ru-RU" dirty="0"/>
                <a:t>24 УГСН</a:t>
              </a:r>
              <a:r>
                <a:rPr lang="en-US" dirty="0"/>
                <a:t> </a:t>
              </a:r>
              <a:r>
                <a:rPr lang="ru-RU" dirty="0"/>
                <a:t>Авиационная и ракетно-космическая техника</a:t>
              </a:r>
            </a:p>
            <a:p>
              <a:endParaRPr lang="ru-RU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7F402BC3-8137-FC48-AFEF-E933285CC39D}"/>
                </a:ext>
              </a:extLst>
            </p:cNvPr>
            <p:cNvSpPr txBox="1"/>
            <p:nvPr/>
          </p:nvSpPr>
          <p:spPr>
            <a:xfrm>
              <a:off x="2446407" y="2713823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7A00C415-1F5C-C343-A0FA-8A5BF3331966}"/>
                </a:ext>
              </a:extLst>
            </p:cNvPr>
            <p:cNvSpPr txBox="1"/>
            <p:nvPr/>
          </p:nvSpPr>
          <p:spPr>
            <a:xfrm>
              <a:off x="2446407" y="3803189"/>
              <a:ext cx="3194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…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CA064E8C-EDBA-0D4E-AE11-443CA5C1C793}"/>
                </a:ext>
              </a:extLst>
            </p:cNvPr>
            <p:cNvSpPr txBox="1"/>
            <p:nvPr/>
          </p:nvSpPr>
          <p:spPr>
            <a:xfrm>
              <a:off x="4680057" y="1648470"/>
              <a:ext cx="1565849" cy="63575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100" dirty="0"/>
                <a:t>24.03.01 Ракетные комплексы и космонавтика</a:t>
              </a:r>
              <a:endPara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21818892-CA14-1947-850F-EFE10FCD5894}"/>
                </a:ext>
              </a:extLst>
            </p:cNvPr>
            <p:cNvSpPr txBox="1"/>
            <p:nvPr/>
          </p:nvSpPr>
          <p:spPr>
            <a:xfrm>
              <a:off x="4680057" y="3379320"/>
              <a:ext cx="1565849" cy="26539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lnSpc>
                  <a:spcPct val="107000"/>
                </a:lnSpc>
                <a:spcAft>
                  <a:spcPts val="0"/>
                </a:spcAft>
                <a:defRPr sz="1100"/>
              </a:lvl1pPr>
            </a:lstStyle>
            <a:p>
              <a:r>
                <a:rPr lang="ru-RU" dirty="0"/>
                <a:t>24.03.04 Авиастроение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C37F5C9A-52A2-D546-85BA-3CDF853947D7}"/>
                </a:ext>
              </a:extLst>
            </p:cNvPr>
            <p:cNvSpPr txBox="1"/>
            <p:nvPr/>
          </p:nvSpPr>
          <p:spPr>
            <a:xfrm>
              <a:off x="4680056" y="3717538"/>
              <a:ext cx="1565849" cy="81689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ru-RU" sz="1100" dirty="0"/>
                <a:t>24.03.05 </a:t>
              </a:r>
              <a:br>
                <a:rPr lang="ru-RU" sz="1100" dirty="0"/>
              </a:br>
              <a:r>
                <a:rPr lang="ru-RU" sz="1100" dirty="0"/>
                <a:t>Двигатели летательных аппаратов</a:t>
              </a:r>
            </a:p>
          </p:txBody>
        </p:sp>
        <p:cxnSp>
          <p:nvCxnSpPr>
            <p:cNvPr id="42" name="Прямая со стрелкой 41">
              <a:extLst>
                <a:ext uri="{FF2B5EF4-FFF2-40B4-BE49-F238E27FC236}">
                  <a16:creationId xmlns="" xmlns:a16="http://schemas.microsoft.com/office/drawing/2014/main" id="{B6236678-FFDC-1941-A886-070E72950F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43522" y="3827642"/>
              <a:ext cx="10570" cy="69292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06A9B301-A3DA-5943-B5B0-2F858133832F}"/>
                </a:ext>
              </a:extLst>
            </p:cNvPr>
            <p:cNvSpPr txBox="1"/>
            <p:nvPr/>
          </p:nvSpPr>
          <p:spPr>
            <a:xfrm>
              <a:off x="1718968" y="4498741"/>
              <a:ext cx="29610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Осознанный выбор направления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72D60A18-DB3D-3B41-9823-87487322D583}"/>
                </a:ext>
              </a:extLst>
            </p:cNvPr>
            <p:cNvSpPr txBox="1"/>
            <p:nvPr/>
          </p:nvSpPr>
          <p:spPr>
            <a:xfrm>
              <a:off x="4876954" y="1255803"/>
              <a:ext cx="11467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4 семестр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DA0028AE-62B8-2240-A817-D4EE06B3EAF5}"/>
                </a:ext>
              </a:extLst>
            </p:cNvPr>
            <p:cNvSpPr txBox="1"/>
            <p:nvPr/>
          </p:nvSpPr>
          <p:spPr>
            <a:xfrm>
              <a:off x="2019027" y="1268870"/>
              <a:ext cx="1146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3 семестр</a:t>
              </a:r>
            </a:p>
          </p:txBody>
        </p:sp>
        <p:cxnSp>
          <p:nvCxnSpPr>
            <p:cNvPr id="46" name="Прямая соединительная линия 45">
              <a:extLst>
                <a:ext uri="{FF2B5EF4-FFF2-40B4-BE49-F238E27FC236}">
                  <a16:creationId xmlns="" xmlns:a16="http://schemas.microsoft.com/office/drawing/2014/main" id="{062C9411-3BB2-CA4A-B019-C90178716484}"/>
                </a:ext>
              </a:extLst>
            </p:cNvPr>
            <p:cNvCxnSpPr>
              <a:cxnSpLocks/>
              <a:stCxn id="36" idx="3"/>
              <a:endCxn id="39" idx="1"/>
            </p:cNvCxnSpPr>
            <p:nvPr/>
          </p:nvCxnSpPr>
          <p:spPr>
            <a:xfrm flipV="1">
              <a:off x="3413618" y="1966346"/>
              <a:ext cx="1266439" cy="14251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>
              <a:extLst>
                <a:ext uri="{FF2B5EF4-FFF2-40B4-BE49-F238E27FC236}">
                  <a16:creationId xmlns="" xmlns:a16="http://schemas.microsoft.com/office/drawing/2014/main" id="{E1099AB5-4F63-3740-83B8-08F0051C5200}"/>
                </a:ext>
              </a:extLst>
            </p:cNvPr>
            <p:cNvCxnSpPr>
              <a:cxnSpLocks/>
              <a:stCxn id="36" idx="3"/>
              <a:endCxn id="40" idx="1"/>
            </p:cNvCxnSpPr>
            <p:nvPr/>
          </p:nvCxnSpPr>
          <p:spPr>
            <a:xfrm>
              <a:off x="3413618" y="3391481"/>
              <a:ext cx="1266439" cy="1205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="" xmlns:a16="http://schemas.microsoft.com/office/drawing/2014/main" id="{F8A199B3-FAF9-7642-A434-15C9EAC044E6}"/>
                </a:ext>
              </a:extLst>
            </p:cNvPr>
            <p:cNvCxnSpPr>
              <a:cxnSpLocks/>
              <a:stCxn id="36" idx="3"/>
              <a:endCxn id="41" idx="1"/>
            </p:cNvCxnSpPr>
            <p:nvPr/>
          </p:nvCxnSpPr>
          <p:spPr>
            <a:xfrm>
              <a:off x="3413618" y="3391481"/>
              <a:ext cx="1266438" cy="7345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5396E406-1B39-2F41-90FD-C7396D645712}"/>
                </a:ext>
              </a:extLst>
            </p:cNvPr>
            <p:cNvSpPr txBox="1"/>
            <p:nvPr/>
          </p:nvSpPr>
          <p:spPr>
            <a:xfrm>
              <a:off x="4680057" y="2357147"/>
              <a:ext cx="1565849" cy="81689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100" dirty="0"/>
                <a:t>24.03.02 Системы управления движением и навигация</a:t>
              </a:r>
              <a:endPara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52518EF3-66FD-B145-BCE8-57CAA7AFFC39}"/>
                </a:ext>
              </a:extLst>
            </p:cNvPr>
            <p:cNvSpPr txBox="1"/>
            <p:nvPr/>
          </p:nvSpPr>
          <p:spPr>
            <a:xfrm>
              <a:off x="5291299" y="3012516"/>
              <a:ext cx="343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…</a:t>
              </a:r>
            </a:p>
          </p:txBody>
        </p:sp>
        <p:sp>
          <p:nvSpPr>
            <p:cNvPr id="52" name="5-конечная звезда 51">
              <a:extLst>
                <a:ext uri="{FF2B5EF4-FFF2-40B4-BE49-F238E27FC236}">
                  <a16:creationId xmlns="" xmlns:a16="http://schemas.microsoft.com/office/drawing/2014/main" id="{B3314FF5-F438-AA40-AF93-CF45FD9C63B9}"/>
                </a:ext>
              </a:extLst>
            </p:cNvPr>
            <p:cNvSpPr/>
            <p:nvPr/>
          </p:nvSpPr>
          <p:spPr>
            <a:xfrm>
              <a:off x="3589203" y="3548777"/>
              <a:ext cx="352926" cy="374862"/>
            </a:xfrm>
            <a:prstGeom prst="star5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>
              <a:extLst>
                <a:ext uri="{FF2B5EF4-FFF2-40B4-BE49-F238E27FC236}">
                  <a16:creationId xmlns="" xmlns:a16="http://schemas.microsoft.com/office/drawing/2014/main" id="{96CCEC31-891D-D348-9076-AEBC7AF1F270}"/>
                </a:ext>
              </a:extLst>
            </p:cNvPr>
            <p:cNvSpPr txBox="1"/>
            <p:nvPr/>
          </p:nvSpPr>
          <p:spPr>
            <a:xfrm>
              <a:off x="6937272" y="1648470"/>
              <a:ext cx="1565849" cy="6276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lnSpc>
                  <a:spcPct val="107000"/>
                </a:lnSpc>
                <a:spcAft>
                  <a:spcPts val="0"/>
                </a:spcAft>
                <a:defRPr sz="1100"/>
              </a:lvl1pPr>
            </a:lstStyle>
            <a:p>
              <a:r>
                <a:rPr lang="ru-RU" dirty="0"/>
                <a:t>Конструирование агрегатов планера самолёта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9500FDC6-159B-6648-A2A5-E5152D448DB1}"/>
                </a:ext>
              </a:extLst>
            </p:cNvPr>
            <p:cNvSpPr txBox="1"/>
            <p:nvPr/>
          </p:nvSpPr>
          <p:spPr>
            <a:xfrm>
              <a:off x="6937271" y="2355726"/>
              <a:ext cx="1565849" cy="98995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ru-RU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Конструкция, технология эксплуатации и ремонта авиационной техники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44D05FA0-F2C8-6645-A635-54FE9417A348}"/>
                </a:ext>
              </a:extLst>
            </p:cNvPr>
            <p:cNvSpPr txBox="1"/>
            <p:nvPr/>
          </p:nvSpPr>
          <p:spPr>
            <a:xfrm>
              <a:off x="6937270" y="3579862"/>
              <a:ext cx="1565849" cy="80881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ru-RU" sz="1100" dirty="0"/>
                <a:t>Нормирование лётной годности и сертификация авиационной техники</a:t>
              </a:r>
            </a:p>
          </p:txBody>
        </p:sp>
        <p:cxnSp>
          <p:nvCxnSpPr>
            <p:cNvPr id="63" name="Прямая со стрелкой 62">
              <a:extLst>
                <a:ext uri="{FF2B5EF4-FFF2-40B4-BE49-F238E27FC236}">
                  <a16:creationId xmlns="" xmlns:a16="http://schemas.microsoft.com/office/drawing/2014/main" id="{DDDB7B06-E2AB-1A4D-9C85-476E81BCE6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23800" y="3304562"/>
              <a:ext cx="593" cy="119731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307B35B3-AD9A-574F-8133-8ACA301EE0C5}"/>
                </a:ext>
              </a:extLst>
            </p:cNvPr>
            <p:cNvSpPr txBox="1"/>
            <p:nvPr/>
          </p:nvSpPr>
          <p:spPr>
            <a:xfrm>
              <a:off x="6239933" y="4501874"/>
              <a:ext cx="24393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Осознанный выбор </a:t>
              </a:r>
              <a:r>
                <a:rPr lang="ru-RU" sz="1400" dirty="0" smtClean="0"/>
                <a:t>профиля</a:t>
              </a:r>
              <a:endParaRPr lang="ru-RU" sz="1400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="" xmlns:a16="http://schemas.microsoft.com/office/drawing/2014/main" id="{B567AA28-4B1B-7A45-B184-0EE11B63FF6C}"/>
                </a:ext>
              </a:extLst>
            </p:cNvPr>
            <p:cNvSpPr txBox="1"/>
            <p:nvPr/>
          </p:nvSpPr>
          <p:spPr>
            <a:xfrm>
              <a:off x="7092280" y="1254842"/>
              <a:ext cx="1146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5 семестр</a:t>
              </a:r>
            </a:p>
          </p:txBody>
        </p:sp>
        <p:cxnSp>
          <p:nvCxnSpPr>
            <p:cNvPr id="66" name="Прямая соединительная линия 65">
              <a:extLst>
                <a:ext uri="{FF2B5EF4-FFF2-40B4-BE49-F238E27FC236}">
                  <a16:creationId xmlns="" xmlns:a16="http://schemas.microsoft.com/office/drawing/2014/main" id="{241AB0CC-50EB-C04A-8CB5-321C5BCF3549}"/>
                </a:ext>
              </a:extLst>
            </p:cNvPr>
            <p:cNvCxnSpPr>
              <a:cxnSpLocks/>
              <a:stCxn id="60" idx="1"/>
            </p:cNvCxnSpPr>
            <p:nvPr/>
          </p:nvCxnSpPr>
          <p:spPr>
            <a:xfrm flipH="1">
              <a:off x="6254760" y="1962306"/>
              <a:ext cx="682512" cy="15551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>
              <a:extLst>
                <a:ext uri="{FF2B5EF4-FFF2-40B4-BE49-F238E27FC236}">
                  <a16:creationId xmlns="" xmlns:a16="http://schemas.microsoft.com/office/drawing/2014/main" id="{E38515F6-AE13-7741-B3C5-89B059CB7796}"/>
                </a:ext>
              </a:extLst>
            </p:cNvPr>
            <p:cNvCxnSpPr>
              <a:cxnSpLocks/>
              <a:stCxn id="40" idx="3"/>
              <a:endCxn id="61" idx="1"/>
            </p:cNvCxnSpPr>
            <p:nvPr/>
          </p:nvCxnSpPr>
          <p:spPr>
            <a:xfrm flipV="1">
              <a:off x="6245906" y="2850702"/>
              <a:ext cx="691365" cy="6613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>
              <a:extLst>
                <a:ext uri="{FF2B5EF4-FFF2-40B4-BE49-F238E27FC236}">
                  <a16:creationId xmlns="" xmlns:a16="http://schemas.microsoft.com/office/drawing/2014/main" id="{16478740-22ED-E841-853A-9E527741FD41}"/>
                </a:ext>
              </a:extLst>
            </p:cNvPr>
            <p:cNvCxnSpPr>
              <a:cxnSpLocks/>
              <a:stCxn id="40" idx="3"/>
            </p:cNvCxnSpPr>
            <p:nvPr/>
          </p:nvCxnSpPr>
          <p:spPr>
            <a:xfrm>
              <a:off x="6245906" y="3512017"/>
              <a:ext cx="691364" cy="559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5-конечная звезда 68">
              <a:extLst>
                <a:ext uri="{FF2B5EF4-FFF2-40B4-BE49-F238E27FC236}">
                  <a16:creationId xmlns="" xmlns:a16="http://schemas.microsoft.com/office/drawing/2014/main" id="{D323EBEF-FC50-CF4E-B254-998212E6B241}"/>
                </a:ext>
              </a:extLst>
            </p:cNvPr>
            <p:cNvSpPr/>
            <p:nvPr/>
          </p:nvSpPr>
          <p:spPr>
            <a:xfrm>
              <a:off x="6449816" y="2980908"/>
              <a:ext cx="352926" cy="374862"/>
            </a:xfrm>
            <a:prstGeom prst="star5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8F24810D-5187-E044-885A-A1CF19B7EB9D}"/>
                </a:ext>
              </a:extLst>
            </p:cNvPr>
            <p:cNvSpPr txBox="1"/>
            <p:nvPr/>
          </p:nvSpPr>
          <p:spPr>
            <a:xfrm>
              <a:off x="7559254" y="3219822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…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963972" y="195486"/>
            <a:ext cx="962821" cy="4422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58342" y="676334"/>
            <a:ext cx="962821" cy="4422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</a:t>
            </a:r>
            <a:r>
              <a:rPr lang="en-US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76882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12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951" y="1536178"/>
            <a:ext cx="8431537" cy="240065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9" tIns="91439" rIns="91439" bIns="91439" numCol="1" spcCol="38100" rtlCol="0" anchor="t">
            <a:spAutoFit/>
          </a:bodyPr>
          <a:lstStyle/>
          <a:p>
            <a:pPr marR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Обеспечивает: 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endParaRPr lang="ru-RU" dirty="0" smtClean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285750" indent="-285750" defTabSz="1828800" hangingPunct="0">
              <a:buFont typeface="Tahoma" panose="020B0604030504040204" pitchFamily="34" charset="0"/>
              <a:buChar char="−"/>
            </a:pPr>
            <a:r>
              <a:rPr kumimoji="0" lang="ru-RU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Углубленное освоение профессиональных компетенций на уровне </a:t>
            </a:r>
          </a:p>
          <a:p>
            <a:pPr defTabSz="1828800" hangingPunct="0"/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«</a:t>
            </a:r>
            <a:r>
              <a:rPr lang="ru-RU" b="1" i="1" dirty="0" smtClean="0"/>
              <a:t>Умеет </a:t>
            </a:r>
            <a:r>
              <a:rPr lang="ru-RU" b="1" i="1" dirty="0"/>
              <a:t>применять в стандартной ситуации</a:t>
            </a: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…</a:t>
            </a: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», «</a:t>
            </a:r>
            <a:r>
              <a:rPr lang="ru-RU" b="1" i="1" dirty="0" smtClean="0"/>
              <a:t>Владеет </a:t>
            </a:r>
            <a:r>
              <a:rPr lang="ru-RU" b="1" i="1" dirty="0"/>
              <a:t>методологией</a:t>
            </a:r>
            <a:r>
              <a:rPr lang="ru-RU" dirty="0" smtClean="0"/>
              <a:t>…</a:t>
            </a: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»,</a:t>
            </a:r>
          </a:p>
          <a:p>
            <a:pPr defTabSz="1828800" hangingPunct="0"/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«</a:t>
            </a:r>
            <a:r>
              <a:rPr lang="ru-RU" b="1" i="1" dirty="0">
                <a:sym typeface="Tahoma"/>
              </a:rPr>
              <a:t>Способен к разработке</a:t>
            </a: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…» 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ИОТ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Возможность получения нескольких квалификаций по направлениям </a:t>
            </a:r>
          </a:p>
          <a:p>
            <a:pPr marR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ru-RU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одной квалификационной группы</a:t>
            </a:r>
          </a:p>
        </p:txBody>
      </p:sp>
      <p:sp>
        <p:nvSpPr>
          <p:cNvPr id="9" name="Shape 26"/>
          <p:cNvSpPr txBox="1">
            <a:spLocks/>
          </p:cNvSpPr>
          <p:nvPr/>
        </p:nvSpPr>
        <p:spPr>
          <a:xfrm>
            <a:off x="3172569" y="411510"/>
            <a:ext cx="5978827" cy="6673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 anchor="ctr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/>
              <a:t>Углубленная базовая подготовка – 2 года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963972" y="195486"/>
            <a:ext cx="962821" cy="4422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58342" y="676334"/>
            <a:ext cx="962821" cy="4422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</a:t>
            </a:r>
            <a:r>
              <a:rPr lang="en-US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6" name="Группа 5"/>
          <p:cNvGrpSpPr>
            <a:grpSpLocks noChangeAspect="1"/>
          </p:cNvGrpSpPr>
          <p:nvPr/>
        </p:nvGrpSpPr>
        <p:grpSpPr>
          <a:xfrm>
            <a:off x="532951" y="1241745"/>
            <a:ext cx="8282885" cy="2848077"/>
            <a:chOff x="532951" y="1241745"/>
            <a:chExt cx="8282885" cy="2848077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32951" y="1241745"/>
              <a:ext cx="8282885" cy="28480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Надпись 6"/>
            <p:cNvSpPr txBox="1"/>
            <p:nvPr/>
          </p:nvSpPr>
          <p:spPr>
            <a:xfrm>
              <a:off x="611560" y="1327100"/>
              <a:ext cx="7980673" cy="26848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Углубленная базовая </a:t>
              </a:r>
              <a:r>
                <a:rPr lang="ru-RU" sz="1800" b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подготовка (5, 6, 7, 8 семестры обучения)</a:t>
              </a:r>
              <a:endParaRPr lang="ru-RU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83567" y="1923678"/>
              <a:ext cx="2879127" cy="1908213"/>
            </a:xfrm>
            <a:prstGeom prst="rect">
              <a:avLst/>
            </a:prstGeom>
            <a:solidFill>
              <a:srgbClr val="FFFFFF"/>
            </a:solidFill>
            <a:ln w="508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defTabSz="1828800" hangingPunct="0"/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Углубленное освоение профессиональных компетенций на уровне </a:t>
              </a:r>
            </a:p>
            <a:p>
              <a:pPr defTabSz="1828800" hangingPunct="0"/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«</a:t>
              </a:r>
              <a:r>
                <a:rPr lang="ru-RU" sz="1600" b="1" i="1" dirty="0"/>
                <a:t>Умеет применять в стандартной ситуации</a:t>
              </a:r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</a:rPr>
                <a:t>…</a:t>
              </a:r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», </a:t>
              </a:r>
              <a:endParaRPr lang="ru-RU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defTabSz="1828800" hangingPunct="0"/>
              <a:r>
                <a:rPr lang="ru-RU" sz="1600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«</a:t>
              </a:r>
              <a:r>
                <a:rPr lang="ru-RU" sz="1600" b="1" i="1" dirty="0"/>
                <a:t>Владеет </a:t>
              </a:r>
              <a:r>
                <a:rPr lang="ru-RU" sz="1600" b="1" i="1" dirty="0" smtClean="0"/>
                <a:t>методологией</a:t>
              </a:r>
              <a:r>
                <a:rPr lang="ru-RU" sz="1600" dirty="0"/>
                <a:t>…</a:t>
              </a:r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»,</a:t>
              </a:r>
            </a:p>
            <a:p>
              <a:pPr defTabSz="1828800" hangingPunct="0"/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«</a:t>
              </a:r>
              <a:r>
                <a:rPr lang="ru-RU" sz="1600" b="1" i="1" dirty="0">
                  <a:sym typeface="Tahoma"/>
                </a:rPr>
                <a:t>Способен к разработке</a:t>
              </a:r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…»</a:t>
              </a:r>
              <a:endPara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667405" y="1915008"/>
              <a:ext cx="2445326" cy="116954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08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defTabSz="1828800" hangingPunct="0"/>
              <a:r>
                <a:rPr lang="ru-RU" sz="1600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Обеспечение индивидуальных образовательных траекторий (ИОТ)</a:t>
              </a:r>
              <a:endPara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217442" y="1918296"/>
              <a:ext cx="2445326" cy="190821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 cap="flat">
              <a:solidFill>
                <a:schemeClr val="accent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defTabSz="1828800" hangingPunct="0"/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Возможность получения нескольких квалификаций по направлениям </a:t>
              </a:r>
            </a:p>
            <a:p>
              <a:pPr defTabSz="1828800" hangingPunct="0"/>
              <a:r>
                <a:rPr lang="ru-RU" sz="16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одной квалификационной группы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98059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13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354892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ym typeface="Tahoma"/>
              </a:rPr>
              <a:t>Индивидуальная образовательная траектория (ИОТ)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3971" y="206363"/>
            <a:ext cx="962821" cy="4422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</a:t>
            </a:r>
            <a:r>
              <a:rPr lang="en-US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4" name="Таблица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00911219"/>
              </p:ext>
            </p:extLst>
          </p:nvPr>
        </p:nvGraphicFramePr>
        <p:xfrm>
          <a:off x="2795688" y="1328455"/>
          <a:ext cx="6240808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8480">
                  <a:extLst>
                    <a:ext uri="{9D8B030D-6E8A-4147-A177-3AD203B41FA5}">
                      <a16:colId xmlns="" xmlns:a16="http://schemas.microsoft.com/office/drawing/2014/main" val="289835771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509972430"/>
                    </a:ext>
                  </a:extLst>
                </a:gridCol>
              </a:tblGrid>
              <a:tr h="33737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Обеспечивается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Обеспечивает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5360610"/>
                  </a:ext>
                </a:extLst>
              </a:tr>
              <a:tr h="2994157">
                <a:tc>
                  <a:txBody>
                    <a:bodyPr/>
                    <a:lstStyle/>
                    <a:p>
                      <a:pPr marL="285750" indent="-285750" algn="l" defTabSz="1828800" hangingPunct="0">
                        <a:spcAft>
                          <a:spcPts val="600"/>
                        </a:spcAft>
                        <a:buFont typeface="Tahoma" panose="020B0604030504040204" pitchFamily="34" charset="0"/>
                        <a:buChar char="−"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ahoma"/>
                          <a:ea typeface="Tahoma"/>
                          <a:cs typeface="Tahoma"/>
                          <a:sym typeface="Tahoma"/>
                        </a:rPr>
                        <a:t>Выбором квалификационной группы</a:t>
                      </a:r>
                      <a:endParaRPr kumimoji="0" 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285750" indent="-285750" algn="l" defTabSz="1828800" hangingPunct="0">
                        <a:spcAft>
                          <a:spcPts val="600"/>
                        </a:spcAft>
                        <a:buFont typeface="Tahoma" panose="020B0604030504040204" pitchFamily="34" charset="0"/>
                        <a:buChar char="−"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ahoma"/>
                          <a:ea typeface="Tahoma"/>
                          <a:cs typeface="Tahoma"/>
                          <a:sym typeface="Tahoma"/>
                        </a:rPr>
                        <a:t>Выбором УГСН</a:t>
                      </a:r>
                    </a:p>
                    <a:p>
                      <a:pPr marL="285750" indent="-285750" algn="l" defTabSz="1828800" hangingPunct="0">
                        <a:spcAft>
                          <a:spcPts val="600"/>
                        </a:spcAft>
                        <a:buFont typeface="Tahoma" panose="020B0604030504040204" pitchFamily="34" charset="0"/>
                        <a:buChar char="−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Выбором направления</a:t>
                      </a:r>
                    </a:p>
                    <a:p>
                      <a:pPr marL="285750" indent="-285750" algn="l" defTabSz="1828800" hangingPunct="0">
                        <a:spcAft>
                          <a:spcPts val="600"/>
                        </a:spcAft>
                        <a:buFont typeface="Tahoma" panose="020B0604030504040204" pitchFamily="34" charset="0"/>
                        <a:buChar char="−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Выбором профиля</a:t>
                      </a:r>
                    </a:p>
                    <a:p>
                      <a:pPr marL="285750" indent="-285750" algn="l" defTabSz="1828800" hangingPunct="0">
                        <a:spcAft>
                          <a:spcPts val="600"/>
                        </a:spcAft>
                        <a:buFont typeface="Tahoma" panose="020B0604030504040204" pitchFamily="34" charset="0"/>
                        <a:buChar char="−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Выбором элективных дисциплин</a:t>
                      </a:r>
                    </a:p>
                    <a:p>
                      <a:pPr marL="285750" indent="-285750" algn="l" defTabSz="1828800" hangingPunct="0">
                        <a:spcAft>
                          <a:spcPts val="600"/>
                        </a:spcAft>
                        <a:buFont typeface="Tahoma" panose="020B0604030504040204" pitchFamily="34" charset="0"/>
                        <a:buChar char="−"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Различной степенью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сформированности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одной и той же компетенции с разными результатами обучения в зависимости от квалификационной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ahoma" panose="020B0604030504040204" pitchFamily="34" charset="0"/>
                        <a:buNone/>
                        <a:tabLst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Возможность получения нескольких квалификаций по направлениям </a:t>
                      </a:r>
                    </a:p>
                    <a:p>
                      <a:pPr marR="0" algn="l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одной квалификационной группы либо «родственных» УГСН, имеющих </a:t>
                      </a:r>
                    </a:p>
                    <a:p>
                      <a:pPr marR="0" algn="l" defTabSz="18288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единую базовую часть, посредством элективных дисциплин</a:t>
                      </a:r>
                    </a:p>
                    <a:p>
                      <a:pPr algn="l"/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31798820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75" y="1328654"/>
            <a:ext cx="24955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539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14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495496"/>
            <a:ext cx="5993906" cy="48681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1828800" hangingPunct="0"/>
            <a:r>
              <a:rPr lang="ru-RU" sz="18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Возможность получения нескольких </a:t>
            </a:r>
            <a:r>
              <a:rPr lang="ru-RU" sz="18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квалификаций</a:t>
            </a:r>
            <a:endParaRPr lang="ru-RU" sz="18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63971" y="206363"/>
            <a:ext cx="962821" cy="44228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</a:t>
            </a:r>
            <a:r>
              <a:rPr lang="en-US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69" y="1192400"/>
            <a:ext cx="2495550" cy="10477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633" y="1192400"/>
            <a:ext cx="6038855" cy="356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057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15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51476" y="411510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/>
              <a:t>Модель высшего образования «2+2+2»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3" name="Группа 2"/>
          <p:cNvGrpSpPr>
            <a:grpSpLocks noChangeAspect="1"/>
          </p:cNvGrpSpPr>
          <p:nvPr/>
        </p:nvGrpSpPr>
        <p:grpSpPr>
          <a:xfrm>
            <a:off x="1835696" y="1347614"/>
            <a:ext cx="5760640" cy="3407668"/>
            <a:chOff x="1835696" y="1347614"/>
            <a:chExt cx="5760640" cy="340766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835696" y="1347614"/>
              <a:ext cx="5760640" cy="34076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Надпись 2"/>
            <p:cNvSpPr txBox="1"/>
            <p:nvPr/>
          </p:nvSpPr>
          <p:spPr>
            <a:xfrm>
              <a:off x="2186977" y="1373466"/>
              <a:ext cx="5169495" cy="11176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Система «2+2+2</a:t>
              </a:r>
              <a:r>
                <a:rPr lang="ru-RU" sz="32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sz="3200" dirty="0" err="1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специалитет</a:t>
              </a:r>
              <a:endParaRPr lang="ru-RU" sz="3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071583" y="2612992"/>
              <a:ext cx="1642529" cy="11593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3" name="Надпись 4"/>
            <p:cNvSpPr txBox="1"/>
            <p:nvPr/>
          </p:nvSpPr>
          <p:spPr>
            <a:xfrm>
              <a:off x="2266701" y="2827732"/>
              <a:ext cx="1336028" cy="8150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Общая подготовка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900383" y="2605372"/>
              <a:ext cx="1642529" cy="11593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7" name="Надпись 6"/>
            <p:cNvSpPr txBox="1"/>
            <p:nvPr/>
          </p:nvSpPr>
          <p:spPr>
            <a:xfrm>
              <a:off x="3952024" y="2708288"/>
              <a:ext cx="1556080" cy="93447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Углубленная базовая подготовка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13943" y="2597752"/>
              <a:ext cx="1642529" cy="11593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9" name="Надпись 8"/>
            <p:cNvSpPr txBox="1"/>
            <p:nvPr/>
          </p:nvSpPr>
          <p:spPr>
            <a:xfrm>
              <a:off x="5791584" y="2859782"/>
              <a:ext cx="1556080" cy="6837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Профильная </a:t>
              </a:r>
              <a:r>
                <a:rPr lang="ru-RU" sz="18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подготовка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Надпись 9"/>
            <p:cNvSpPr txBox="1"/>
            <p:nvPr/>
          </p:nvSpPr>
          <p:spPr>
            <a:xfrm>
              <a:off x="2355369" y="3962610"/>
              <a:ext cx="105310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 года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Надпись 10"/>
            <p:cNvSpPr txBox="1"/>
            <p:nvPr/>
          </p:nvSpPr>
          <p:spPr>
            <a:xfrm>
              <a:off x="4168929" y="3970230"/>
              <a:ext cx="105310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 года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Надпись 11"/>
            <p:cNvSpPr txBox="1"/>
            <p:nvPr/>
          </p:nvSpPr>
          <p:spPr>
            <a:xfrm>
              <a:off x="5982489" y="3970230"/>
              <a:ext cx="105310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1,5 </a:t>
              </a:r>
              <a:r>
                <a:rPr lang="ru-RU" sz="18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года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Надпись 13"/>
            <p:cNvSpPr txBox="1"/>
            <p:nvPr/>
          </p:nvSpPr>
          <p:spPr>
            <a:xfrm>
              <a:off x="3531081" y="3909270"/>
              <a:ext cx="50297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Надпись 14"/>
            <p:cNvSpPr txBox="1"/>
            <p:nvPr/>
          </p:nvSpPr>
          <p:spPr>
            <a:xfrm>
              <a:off x="5344641" y="3916890"/>
              <a:ext cx="50297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" name="Прямая со стрелкой 3"/>
            <p:cNvCxnSpPr/>
            <p:nvPr/>
          </p:nvCxnSpPr>
          <p:spPr>
            <a:xfrm flipV="1">
              <a:off x="2071583" y="3916890"/>
              <a:ext cx="1642529" cy="1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6" name="Прямая со стрелкой 25"/>
            <p:cNvCxnSpPr>
              <a:endCxn id="24" idx="0"/>
            </p:cNvCxnSpPr>
            <p:nvPr/>
          </p:nvCxnSpPr>
          <p:spPr>
            <a:xfrm>
              <a:off x="3868084" y="3909271"/>
              <a:ext cx="1728045" cy="7619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7" name="Прямая со стрелкой 26"/>
            <p:cNvCxnSpPr/>
            <p:nvPr/>
          </p:nvCxnSpPr>
          <p:spPr>
            <a:xfrm flipV="1">
              <a:off x="5691507" y="3899195"/>
              <a:ext cx="1664965" cy="13886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extLst>
      <p:ext uri="{BB962C8B-B14F-4D97-AF65-F5344CB8AC3E}">
        <p14:creationId xmlns:p14="http://schemas.microsoft.com/office/powerpoint/2010/main" val="11742050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16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457605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ym typeface="Tahoma"/>
              </a:rPr>
              <a:t>Заключение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29" y="1387044"/>
            <a:ext cx="8527910" cy="330859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9" tIns="91439" rIns="91439" bIns="91439" numCol="1" spcCol="38100" rtlCol="0" anchor="t">
            <a:spAutoFit/>
          </a:bodyPr>
          <a:lstStyle/>
          <a:p>
            <a:pPr marL="228600" indent="-228600">
              <a:spcAft>
                <a:spcPts val="600"/>
              </a:spcAft>
              <a:buAutoNum type="arabicParenR"/>
            </a:pPr>
            <a:r>
              <a:rPr lang="ru-RU" sz="2400" dirty="0" smtClean="0"/>
              <a:t> Предложена </a:t>
            </a:r>
            <a:r>
              <a:rPr lang="ru-RU" sz="2400" dirty="0"/>
              <a:t>методика  унификации общей подготовки </a:t>
            </a:r>
            <a:endParaRPr lang="ru-RU" sz="2400" dirty="0" smtClean="0"/>
          </a:p>
          <a:p>
            <a:pPr>
              <a:spcAft>
                <a:spcPts val="600"/>
              </a:spcAft>
            </a:pPr>
            <a:r>
              <a:rPr lang="ru-RU" sz="2400" dirty="0" smtClean="0"/>
              <a:t>первых </a:t>
            </a:r>
            <a:r>
              <a:rPr lang="ru-RU" sz="2400" dirty="0"/>
              <a:t>двух лет обучения.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2)</a:t>
            </a:r>
            <a:r>
              <a:rPr lang="ru-RU" sz="2400" dirty="0" smtClean="0"/>
              <a:t> Выявлены </a:t>
            </a:r>
            <a:r>
              <a:rPr lang="ru-RU" sz="2400" dirty="0"/>
              <a:t>условия и ограничения, позволяющие </a:t>
            </a:r>
            <a:endParaRPr lang="ru-RU" sz="2400" dirty="0" smtClean="0"/>
          </a:p>
          <a:p>
            <a:pPr>
              <a:spcAft>
                <a:spcPts val="600"/>
              </a:spcAft>
            </a:pPr>
            <a:r>
              <a:rPr lang="ru-RU" sz="2400" dirty="0" smtClean="0"/>
              <a:t>не </a:t>
            </a:r>
            <a:r>
              <a:rPr lang="ru-RU" sz="2400" dirty="0"/>
              <a:t>разрушать системность образования, и как следствие </a:t>
            </a:r>
            <a:endParaRPr lang="ru-RU" sz="2400" dirty="0" smtClean="0"/>
          </a:p>
          <a:p>
            <a:pPr>
              <a:spcAft>
                <a:spcPts val="600"/>
              </a:spcAft>
            </a:pPr>
            <a:r>
              <a:rPr lang="ru-RU" sz="2400" dirty="0" smtClean="0"/>
              <a:t>не </a:t>
            </a:r>
            <a:r>
              <a:rPr lang="ru-RU" sz="2400" dirty="0"/>
              <a:t>снижать его </a:t>
            </a:r>
            <a:r>
              <a:rPr lang="ru-RU" sz="2400" dirty="0" smtClean="0"/>
              <a:t>качеств</a:t>
            </a:r>
            <a:r>
              <a:rPr lang="ru-RU" sz="2400" dirty="0"/>
              <a:t>о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3)</a:t>
            </a:r>
            <a:r>
              <a:rPr lang="ru-RU" sz="2400" dirty="0" smtClean="0"/>
              <a:t> Предложены </a:t>
            </a:r>
            <a:r>
              <a:rPr lang="ru-RU" sz="2400" dirty="0"/>
              <a:t>принципы использования ИОТ.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4)</a:t>
            </a:r>
            <a:r>
              <a:rPr lang="ru-RU" sz="2400" dirty="0" smtClean="0"/>
              <a:t> Оценена </a:t>
            </a:r>
            <a:r>
              <a:rPr lang="ru-RU" sz="2400" dirty="0"/>
              <a:t>возможность получения нескольких квалификаций</a:t>
            </a:r>
            <a:r>
              <a:rPr lang="ru-RU" sz="2400" dirty="0" smtClean="0"/>
              <a:t>.</a:t>
            </a:r>
            <a:endParaRPr kumimoji="0" lang="ru-RU" sz="2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680745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17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12109" y="293874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/>
              <a:t>Методологический подход реализации модели высшего образования "2+2+2" в техническом вузе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6792" y="2372501"/>
            <a:ext cx="3586236" cy="210826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9" tIns="91439" rIns="91439" bIns="91439" numCol="1" spcCol="3810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kumimoji="0" lang="ru-RU" sz="2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Спасибо за внимание</a:t>
            </a:r>
            <a:r>
              <a:rPr kumimoji="0" lang="ru-RU" sz="2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!</a:t>
            </a:r>
          </a:p>
          <a:p>
            <a:pPr>
              <a:spcAft>
                <a:spcPts val="600"/>
              </a:spcAft>
            </a:pPr>
            <a:endParaRPr lang="ru-RU" sz="2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algn="ctr">
              <a:spcAft>
                <a:spcPts val="600"/>
              </a:spcAft>
            </a:pPr>
            <a:r>
              <a:rPr kumimoji="0" lang="ru-RU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Контактные данные:</a:t>
            </a:r>
          </a:p>
          <a:p>
            <a:pPr algn="ctr">
              <a:spcAft>
                <a:spcPts val="600"/>
              </a:spcAft>
            </a:pP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  <a:hlinkClick r:id="rId3"/>
              </a:rPr>
              <a:t>ankorn77@gmail.com</a:t>
            </a:r>
            <a:endParaRPr lang="en-US" sz="1600" dirty="0" smtClean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algn="ctr">
              <a:spcAft>
                <a:spcPts val="600"/>
              </a:spcAft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  <a:hlinkClick r:id="rId4"/>
              </a:rPr>
              <a:t>toporova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  <a:hlinkClick r:id="rId4"/>
              </a:rPr>
              <a:t>mi@mail.ru</a:t>
            </a:r>
            <a:endParaRPr kumimoji="0" lang="ru-RU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226122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18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194820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1828800" hangingPunct="0"/>
            <a:r>
              <a:rPr lang="ru-RU" sz="1800" dirty="0">
                <a:solidFill>
                  <a:srgbClr val="FFFFFF"/>
                </a:solidFill>
                <a:sym typeface="Tahoma"/>
              </a:rPr>
              <a:t>Различная степень </a:t>
            </a:r>
            <a:r>
              <a:rPr lang="ru-RU" sz="1800" dirty="0" err="1">
                <a:solidFill>
                  <a:srgbClr val="FFFFFF"/>
                </a:solidFill>
                <a:sym typeface="Tahoma"/>
              </a:rPr>
              <a:t>сформированности</a:t>
            </a:r>
            <a:r>
              <a:rPr lang="ru-RU" sz="1800" dirty="0">
                <a:solidFill>
                  <a:srgbClr val="FFFFFF"/>
                </a:solidFill>
                <a:sym typeface="Tahoma"/>
              </a:rPr>
              <a:t> одной и той же компетенции с разными результатами обучения в зависимости от квалификационной группы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2671"/>
              </p:ext>
            </p:extLst>
          </p:nvPr>
        </p:nvGraphicFramePr>
        <p:xfrm>
          <a:off x="107504" y="1131590"/>
          <a:ext cx="8928993" cy="3687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675">
                  <a:extLst>
                    <a:ext uri="{9D8B030D-6E8A-4147-A177-3AD203B41FA5}">
                      <a16:colId xmlns="" xmlns:a16="http://schemas.microsoft.com/office/drawing/2014/main" val="2076918701"/>
                    </a:ext>
                  </a:extLst>
                </a:gridCol>
                <a:gridCol w="647718">
                  <a:extLst>
                    <a:ext uri="{9D8B030D-6E8A-4147-A177-3AD203B41FA5}">
                      <a16:colId xmlns="" xmlns:a16="http://schemas.microsoft.com/office/drawing/2014/main" val="2494355098"/>
                    </a:ext>
                  </a:extLst>
                </a:gridCol>
                <a:gridCol w="1902900">
                  <a:extLst>
                    <a:ext uri="{9D8B030D-6E8A-4147-A177-3AD203B41FA5}">
                      <a16:colId xmlns="" xmlns:a16="http://schemas.microsoft.com/office/drawing/2014/main" val="1977991725"/>
                    </a:ext>
                  </a:extLst>
                </a:gridCol>
                <a:gridCol w="4098398">
                  <a:extLst>
                    <a:ext uri="{9D8B030D-6E8A-4147-A177-3AD203B41FA5}">
                      <a16:colId xmlns="" xmlns:a16="http://schemas.microsoft.com/office/drawing/2014/main" val="754662104"/>
                    </a:ext>
                  </a:extLst>
                </a:gridCol>
                <a:gridCol w="1610302">
                  <a:extLst>
                    <a:ext uri="{9D8B030D-6E8A-4147-A177-3AD203B41FA5}">
                      <a16:colId xmlns="" xmlns:a16="http://schemas.microsoft.com/office/drawing/2014/main" val="885784192"/>
                    </a:ext>
                  </a:extLst>
                </a:gridCol>
              </a:tblGrid>
              <a:tr h="127690"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Компетенция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Дидактические единицы 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30" dirty="0">
                          <a:effectLst/>
                        </a:rPr>
                        <a:t>Индикаторы достижения компетенции</a:t>
                      </a:r>
                      <a:endParaRPr lang="ru-RU" sz="63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30" dirty="0">
                          <a:effectLst/>
                        </a:rPr>
                        <a:t>Результаты обучения</a:t>
                      </a:r>
                      <a:endParaRPr lang="ru-RU" sz="63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30">
                          <a:effectLst/>
                        </a:rPr>
                        <a:t>Примерные дисциплины и объем</a:t>
                      </a:r>
                      <a:endParaRPr lang="ru-RU" sz="63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extLst>
                  <a:ext uri="{0D108BD9-81ED-4DB2-BD59-A6C34878D82A}">
                    <a16:rowId xmlns="" xmlns:a16="http://schemas.microsoft.com/office/drawing/2014/main" val="1289188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Группа 1. Конструкторские и технологические направления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7494072"/>
                  </a:ext>
                </a:extLst>
              </a:tr>
              <a:tr h="422502">
                <a:tc rowSpan="9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 smtClean="0">
                          <a:effectLst/>
                        </a:rPr>
                        <a:t>Готовность </a:t>
                      </a:r>
                      <a:r>
                        <a:rPr lang="ru-RU" sz="640" dirty="0">
                          <a:effectLst/>
                        </a:rPr>
                        <a:t>использовать и разрабатывать рабочую техническую документацию и обеспечивать ее соответствие стандартам, техническим условиям и другим нормативным документам, обеспечивать оформление законченных проектно-конструкторских работ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rowSpan="9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Система геометрического моделирования;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ЕСКД;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Методы проецирования;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Виды конструкторских документов;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Отраслевые системы стандартизации;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Метрологическое обеспечение;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Средства измерений;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ИСО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Демонстрирует знания системы нормативно-технической документации, связанной с профессиональной деятельностью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правила оформления конструкторской документации в соответствии с ЕСКД и методы и средства компьютерной графики;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основные нормативные документы, применяемые в профессиональной деятельности;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системы стандартизации в аэрокосмической отрасли;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принципы стандартизации и взаимозаменяемости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Инженерная </a:t>
                      </a:r>
                      <a:r>
                        <a:rPr lang="ru-RU" sz="640" dirty="0" smtClean="0">
                          <a:effectLst/>
                        </a:rPr>
                        <a:t>графика и начертательная геометрия; </a:t>
                      </a:r>
                      <a:r>
                        <a:rPr lang="ru-RU" sz="640" dirty="0">
                          <a:effectLst/>
                        </a:rPr>
                        <a:t>Начертательная </a:t>
                      </a:r>
                      <a:r>
                        <a:rPr lang="ru-RU" sz="640" dirty="0" smtClean="0">
                          <a:effectLst/>
                        </a:rPr>
                        <a:t>геометрия;</a:t>
                      </a:r>
                      <a:r>
                        <a:rPr lang="ru-RU" sz="640" baseline="0" dirty="0" smtClean="0">
                          <a:effectLst/>
                        </a:rPr>
                        <a:t> Инженерное моделирование 3</a:t>
                      </a:r>
                      <a:r>
                        <a:rPr lang="en-US" sz="640" baseline="0" dirty="0" smtClean="0">
                          <a:effectLst/>
                        </a:rPr>
                        <a:t>d</a:t>
                      </a:r>
                      <a:r>
                        <a:rPr lang="ru-RU" sz="640" baseline="0" dirty="0" smtClean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 smtClean="0">
                          <a:effectLst/>
                        </a:rPr>
                        <a:t>Техническое </a:t>
                      </a:r>
                      <a:r>
                        <a:rPr lang="ru-RU" sz="640" dirty="0">
                          <a:effectLst/>
                        </a:rPr>
                        <a:t>рисование;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Метрология и </a:t>
                      </a:r>
                      <a:r>
                        <a:rPr lang="ru-RU" sz="640" dirty="0" smtClean="0">
                          <a:effectLst/>
                        </a:rPr>
                        <a:t>стандартизация; </a:t>
                      </a:r>
                      <a:endParaRPr lang="ru-RU" sz="640" dirty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Системы качества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Итого 13 ЗЕ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extLst>
                  <a:ext uri="{0D108BD9-81ED-4DB2-BD59-A6C34878D82A}">
                    <a16:rowId xmlns="" xmlns:a16="http://schemas.microsoft.com/office/drawing/2014/main" val="2040925266"/>
                  </a:ext>
                </a:extLst>
              </a:tr>
              <a:tr h="372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>
                          <a:effectLst/>
                        </a:rPr>
                        <a:t>Применяет в практической профессиональной деятельности нормативно-техническую документацию и систему отраслевых стандартов </a:t>
                      </a:r>
                      <a:endParaRPr lang="ru-RU" sz="64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читать и выполнять чертежи и другую рабочую конструкторскую документацию;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применять действующие стандарты, положения и инструкции по оформлению технической документации;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использовать нормативные документы в практической деятельности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пользоваться справочным материалом и стандартами по допускам и посадкам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772967"/>
                  </a:ext>
                </a:extLst>
              </a:tr>
              <a:tr h="4244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>
                          <a:effectLst/>
                        </a:rPr>
                        <a:t>Разрабатывает нормативно-техническую документацию в соответствии со стандартами, нормами и правилами по оформлению технической документации</a:t>
                      </a:r>
                      <a:endParaRPr lang="ru-RU" sz="64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оформлять законченные проектно-конструкторские работы;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применять системы стандартизации различных соединений изделий авиационной и ракетно-космической техники;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Владеть навыками оформления, выполнения и чтения графических и текстовых конструкторских документов;.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560539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Группа 2. Проектные и системотехнические направления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5274637"/>
                  </a:ext>
                </a:extLst>
              </a:tr>
              <a:tr h="598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Демонстрирует знания системы нормативно-технической документации, связанной с профессиональной деятельностью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правила оформления конструкторской документации в соответствии с ЕСКД и методы и средства компьютерной графики;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на уровне представлений  основные нормативные документы, применяемые в профессиональной деятельности;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Знать системы стандартизации в аэрокосмической отрасли;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 Знать принципы стандартизации и взаимозаменяемости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 smtClean="0">
                          <a:effectLst/>
                        </a:rPr>
                        <a:t>Инженерная графика и начертательная геометрия;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baseline="0" dirty="0" smtClean="0">
                          <a:effectLst/>
                        </a:rPr>
                        <a:t>Инженерное моделирование 3</a:t>
                      </a:r>
                      <a:r>
                        <a:rPr lang="en-US" sz="640" baseline="0" dirty="0" smtClean="0">
                          <a:effectLst/>
                        </a:rPr>
                        <a:t>d</a:t>
                      </a:r>
                      <a:r>
                        <a:rPr lang="ru-RU" sz="640" baseline="0" dirty="0" smtClean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 smtClean="0">
                          <a:effectLst/>
                        </a:rPr>
                        <a:t>Метрология </a:t>
                      </a:r>
                      <a:r>
                        <a:rPr lang="ru-RU" sz="640" dirty="0">
                          <a:effectLst/>
                        </a:rPr>
                        <a:t>и </a:t>
                      </a:r>
                      <a:r>
                        <a:rPr lang="ru-RU" sz="640" dirty="0" smtClean="0">
                          <a:effectLst/>
                        </a:rPr>
                        <a:t>стандартизация </a:t>
                      </a:r>
                      <a:endParaRPr lang="ru-RU" sz="640" dirty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Итого </a:t>
                      </a:r>
                      <a:r>
                        <a:rPr lang="ru-RU" sz="640" dirty="0" smtClean="0">
                          <a:effectLst/>
                        </a:rPr>
                        <a:t>7 </a:t>
                      </a:r>
                      <a:r>
                        <a:rPr lang="ru-RU" sz="640" dirty="0">
                          <a:effectLst/>
                        </a:rPr>
                        <a:t>ЗЕ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extLst>
                  <a:ext uri="{0D108BD9-81ED-4DB2-BD59-A6C34878D82A}">
                    <a16:rowId xmlns="" xmlns:a16="http://schemas.microsoft.com/office/drawing/2014/main" val="2641031621"/>
                  </a:ext>
                </a:extLst>
              </a:tr>
              <a:tr h="253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>
                          <a:effectLst/>
                        </a:rPr>
                        <a:t>Применяет в практической профессиональной деятельности нормативно-техническую документацию и систему отраслевых стандартов </a:t>
                      </a:r>
                      <a:endParaRPr lang="ru-RU" sz="64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читать и выполнять чертежи и другую рабочую конструкторскую документацию;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применять действующие стандарты, положения и инструкции по оформлению технической документации;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Уметь использовать нормативные документы в практической деятельности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 Уметь пользоваться справочным материалом и стандартами по допускам и посадкам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2556872"/>
                  </a:ext>
                </a:extLst>
              </a:tr>
              <a:tr h="49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Группа 4. Информационно-коммуникационные направления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9443625"/>
                  </a:ext>
                </a:extLst>
              </a:tr>
              <a:tr h="399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>
                          <a:effectLst/>
                        </a:rPr>
                        <a:t>Демонстрирует знания системы нормативно-технической документации, связанной с профессиональной деятельностью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>
                          <a:effectLst/>
                        </a:rPr>
                        <a:t> </a:t>
                      </a:r>
                      <a:endParaRPr lang="ru-RU" sz="64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• Знать на уровне представлений основные нормативные документы, применяемые в профессиональной деятельности;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• Знать системы стандартизации в профессиональной области;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• Знать принципы стандартизации и взаимозаменяемости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Инженерная графика и начертательная геометрия</a:t>
                      </a:r>
                      <a:r>
                        <a:rPr lang="ru-RU" sz="640" dirty="0" smtClean="0">
                          <a:effectLst/>
                        </a:rPr>
                        <a:t>;</a:t>
                      </a:r>
                    </a:p>
                    <a:p>
                      <a:pPr marL="0" marR="0" lvl="0" indent="0" algn="l" defTabSz="80465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40" baseline="0" dirty="0" smtClean="0">
                          <a:effectLst/>
                        </a:rPr>
                        <a:t>Инженерное моделирование 3</a:t>
                      </a:r>
                      <a:r>
                        <a:rPr lang="en-US" sz="640" baseline="0" dirty="0" smtClean="0">
                          <a:effectLst/>
                        </a:rPr>
                        <a:t>d</a:t>
                      </a:r>
                      <a:r>
                        <a:rPr lang="ru-RU" sz="640" baseline="0" dirty="0" smtClean="0">
                          <a:effectLst/>
                        </a:rPr>
                        <a:t>;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 smtClean="0">
                          <a:effectLst/>
                        </a:rPr>
                        <a:t>Метрология</a:t>
                      </a:r>
                      <a:r>
                        <a:rPr lang="ru-RU" sz="640" dirty="0">
                          <a:effectLst/>
                        </a:rPr>
                        <a:t>, стандартизация и сертификация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Итого </a:t>
                      </a:r>
                      <a:r>
                        <a:rPr lang="ru-RU" sz="640" dirty="0" smtClean="0">
                          <a:effectLst/>
                        </a:rPr>
                        <a:t>6 </a:t>
                      </a:r>
                      <a:r>
                        <a:rPr lang="ru-RU" sz="640" dirty="0">
                          <a:effectLst/>
                        </a:rPr>
                        <a:t>ЗЕ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 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extLst>
                  <a:ext uri="{0D108BD9-81ED-4DB2-BD59-A6C34878D82A}">
                    <a16:rowId xmlns="" xmlns:a16="http://schemas.microsoft.com/office/drawing/2014/main" val="2467261125"/>
                  </a:ext>
                </a:extLst>
              </a:tr>
              <a:tr h="193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40" dirty="0">
                          <a:effectLst/>
                        </a:rPr>
                        <a:t>Применяет в практической профессиональной деятельности нормативно-техническую документацию и систему отраслевых стандартов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>
                  <a:txBody>
                    <a:bodyPr/>
                    <a:lstStyle/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•Уметь использовать нормативные документы в практической деятельности</a:t>
                      </a:r>
                    </a:p>
                    <a:p>
                      <a:pPr marL="0" lvl="0" indent="-10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640" dirty="0">
                          <a:effectLst/>
                        </a:rPr>
                        <a:t>•Уметь пользоваться справочным материалом и стандартами по допускам и посадкам</a:t>
                      </a:r>
                      <a:endParaRPr lang="ru-RU" sz="64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96" marR="14996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5398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368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19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51476" y="411510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olidFill>
                  <a:srgbClr val="FFFFFF"/>
                </a:solidFill>
              </a:rPr>
              <a:t>Содержание модуля «Ядро 1»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03158"/>
              </p:ext>
            </p:extLst>
          </p:nvPr>
        </p:nvGraphicFramePr>
        <p:xfrm>
          <a:off x="827584" y="1274568"/>
          <a:ext cx="8208912" cy="3364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2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57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30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301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1301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080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778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8443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З.е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 семестр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семестр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 семестр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 семестр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 семестр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 семестр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История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УК-1,5)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Базовый экономический блок (УК-2,10)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Базовый экономический блок (УК-2,10)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Базовый экономический блок (УК-2,10)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культура    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УК-7)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62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Правоведение (УК-2,11)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Блок проектной деятельности (УК-2,3,5,6,9)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Блок проектной деятельности (УК-2,3,5,6,9)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62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Культурология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Русс.яз.и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культ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речи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(УК-4,5)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Философия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УК-1,5)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Иностр.яз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(УК-4)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Иностр.яз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(УК-4)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Иностр.яз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(УК-4)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БЖД           (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УК-8)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Иностр.яз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(УК-4)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5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3483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</a:t>
            </a:r>
            <a:r>
              <a:rPr lang="ru-RU" sz="1200" dirty="0" smtClean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г.</a:t>
            </a:r>
            <a:endParaRPr lang="ru-RU" sz="1200" dirty="0">
              <a:solidFill>
                <a:srgbClr val="898989"/>
              </a:solidFill>
              <a:latin typeface="DIN Pro Medium"/>
              <a:cs typeface="Tahoma" pitchFamily="34" charset="0"/>
              <a:sym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067625" y="488163"/>
            <a:ext cx="5904656" cy="42275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800" dirty="0" smtClean="0"/>
              <a:t>Цель</a:t>
            </a:r>
            <a:endParaRPr lang="ru-RU" sz="1800" dirty="0"/>
          </a:p>
          <a:p>
            <a:pPr defTabSz="914273">
              <a:defRPr/>
            </a:pP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82107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Разработать методологический подход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DINPro-Black"/>
              </a:rPr>
              <a:t> возможности:</a:t>
            </a:r>
          </a:p>
          <a:p>
            <a:pPr marL="457200" indent="-457200" algn="just">
              <a:buAutoNum type="arabicParenR"/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выбора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 подготовки </a:t>
            </a:r>
            <a:r>
              <a:rPr 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начиная с третьего года обучения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студентов, осваивающих образовательные программы высшего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DINPro-Black"/>
              </a:rPr>
              <a:t>Послание </a:t>
            </a:r>
            <a:r>
              <a:rPr lang="ru-RU" sz="2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DINPro-Black"/>
              </a:rPr>
              <a:t>Президента РФ Федеральному Собранию РФ от 15.01.2020 г. </a:t>
            </a:r>
            <a:r>
              <a:rPr lang="ru-RU" sz="22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DINPro-Black"/>
              </a:rPr>
              <a:t>ММ-П13-441</a:t>
            </a:r>
            <a:r>
              <a:rPr lang="en-US" sz="22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DINPro-Black"/>
              </a:rPr>
              <a:t>)</a:t>
            </a:r>
            <a:r>
              <a:rPr lang="ru-RU" sz="22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DINPro-Black"/>
              </a:rPr>
              <a:t>;</a:t>
            </a:r>
          </a:p>
          <a:p>
            <a:pPr marL="457200" indent="-457200" algn="just">
              <a:buFontTx/>
              <a:buAutoNum type="arabicParenR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получения студентом </a:t>
            </a:r>
            <a:r>
              <a:rPr lang="ru-RU" sz="2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двух и более квалификаций 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ФЗ № 144-ФЗ от 26.05.2021 «О внесении изменений в Федеральный закон «Об образовании в Российской Федерации» (</a:t>
            </a:r>
            <a:r>
              <a:rPr lang="ru-RU" sz="2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получение обучающимися нескольких </a:t>
            </a:r>
            <a:r>
              <a:rPr lang="ru-RU" sz="22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квалификаций</a:t>
            </a:r>
            <a:r>
              <a:rPr lang="ru-RU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112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20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51476" y="411510"/>
            <a:ext cx="5993906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olidFill>
                  <a:srgbClr val="FFFFFF"/>
                </a:solidFill>
              </a:rPr>
              <a:t>Содержание модуля «Ядро 1»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539812"/>
              </p:ext>
            </p:extLst>
          </p:nvPr>
        </p:nvGraphicFramePr>
        <p:xfrm>
          <a:off x="728327" y="1196489"/>
          <a:ext cx="7831362" cy="3498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146">
                  <a:extLst>
                    <a:ext uri="{9D8B030D-6E8A-4147-A177-3AD203B41FA5}">
                      <a16:colId xmlns="" xmlns:a16="http://schemas.microsoft.com/office/drawing/2014/main" val="1327599340"/>
                    </a:ext>
                  </a:extLst>
                </a:gridCol>
                <a:gridCol w="4507869">
                  <a:extLst>
                    <a:ext uri="{9D8B030D-6E8A-4147-A177-3AD203B41FA5}">
                      <a16:colId xmlns="" xmlns:a16="http://schemas.microsoft.com/office/drawing/2014/main" val="3170140078"/>
                    </a:ext>
                  </a:extLst>
                </a:gridCol>
                <a:gridCol w="702482">
                  <a:extLst>
                    <a:ext uri="{9D8B030D-6E8A-4147-A177-3AD203B41FA5}">
                      <a16:colId xmlns="" xmlns:a16="http://schemas.microsoft.com/office/drawing/2014/main" val="1597855597"/>
                    </a:ext>
                  </a:extLst>
                </a:gridCol>
                <a:gridCol w="2024865">
                  <a:extLst>
                    <a:ext uri="{9D8B030D-6E8A-4147-A177-3AD203B41FA5}">
                      <a16:colId xmlns="" xmlns:a16="http://schemas.microsoft.com/office/drawing/2014/main" val="2555673950"/>
                    </a:ext>
                  </a:extLst>
                </a:gridCol>
              </a:tblGrid>
              <a:tr h="591469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Модуль</a:t>
                      </a:r>
                      <a:r>
                        <a:rPr lang="ru-RU" sz="1200" baseline="0" dirty="0" smtClean="0">
                          <a:effectLst/>
                        </a:rPr>
                        <a:t> «</a:t>
                      </a:r>
                      <a:r>
                        <a:rPr lang="ru-RU" sz="1200" dirty="0" smtClean="0">
                          <a:effectLst/>
                        </a:rPr>
                        <a:t>Ядро 1»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З.е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Реализуемые компетенции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/>
                </a:tc>
                <a:extLst>
                  <a:ext uri="{0D108BD9-81ED-4DB2-BD59-A6C34878D82A}">
                    <a16:rowId xmlns="" xmlns:a16="http://schemas.microsoft.com/office/drawing/2014/main" val="4137900108"/>
                  </a:ext>
                </a:extLst>
              </a:tr>
              <a:tr h="19715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Общеобразовательный модуль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281083195"/>
                  </a:ext>
                </a:extLst>
              </a:tr>
              <a:tr h="197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История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УК-1,5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1065490246"/>
                  </a:ext>
                </a:extLst>
              </a:tr>
              <a:tr h="197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Философия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УК-1,5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3074052630"/>
                  </a:ext>
                </a:extLst>
              </a:tr>
              <a:tr h="197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Правоведение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УК-11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3622917389"/>
                  </a:ext>
                </a:extLst>
              </a:tr>
              <a:tr h="237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Безопасность жизнедеятельности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19802892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Базовый экономический блок</a:t>
                      </a:r>
                      <a:endParaRPr lang="ru-RU" sz="1000">
                        <a:effectLst/>
                      </a:endParaRPr>
                    </a:p>
                    <a:p>
                      <a:pPr marL="2178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Экономическая теория, </a:t>
                      </a:r>
                    </a:p>
                    <a:p>
                      <a:pPr marL="2178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Основы менеджмента,</a:t>
                      </a:r>
                    </a:p>
                    <a:p>
                      <a:pPr marL="2178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Экономика отрасли (Экономика и организация промышленности)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УК-2,10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2693277930"/>
                  </a:ext>
                </a:extLst>
              </a:tr>
              <a:tr h="7042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Блок проектной деятельности</a:t>
                      </a:r>
                      <a:endParaRPr lang="ru-RU" sz="1000" dirty="0">
                        <a:effectLst/>
                      </a:endParaRPr>
                    </a:p>
                    <a:p>
                      <a:pPr marL="2178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Управленческие решения,</a:t>
                      </a:r>
                    </a:p>
                    <a:p>
                      <a:pPr marL="2178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Психология командной работы,</a:t>
                      </a:r>
                    </a:p>
                    <a:p>
                      <a:pPr marL="2178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Социология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УК-2,3,5,6,9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2680222598"/>
                  </a:ext>
                </a:extLst>
              </a:tr>
              <a:tr h="197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Блок физической культуры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2643360499"/>
                  </a:ext>
                </a:extLst>
              </a:tr>
              <a:tr h="2590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Базовый блок изучения иностранного языка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УК-4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29" marR="59229" marT="0" marB="0" anchor="b"/>
                </a:tc>
                <a:extLst>
                  <a:ext uri="{0D108BD9-81ED-4DB2-BD59-A6C34878D82A}">
                    <a16:rowId xmlns="" xmlns:a16="http://schemas.microsoft.com/office/drawing/2014/main" val="129709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2161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21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072739" y="339502"/>
            <a:ext cx="6085550" cy="7200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/>
              <a:t>Содержание модуля «Ядро 2» на примере Группы конструкторско-технологических направлений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0359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49379"/>
              </p:ext>
            </p:extLst>
          </p:nvPr>
        </p:nvGraphicFramePr>
        <p:xfrm>
          <a:off x="215516" y="1039647"/>
          <a:ext cx="8856983" cy="380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590">
                  <a:extLst>
                    <a:ext uri="{9D8B030D-6E8A-4147-A177-3AD203B41FA5}">
                      <a16:colId xmlns="" xmlns:a16="http://schemas.microsoft.com/office/drawing/2014/main" val="68384247"/>
                    </a:ext>
                  </a:extLst>
                </a:gridCol>
                <a:gridCol w="131446">
                  <a:extLst>
                    <a:ext uri="{9D8B030D-6E8A-4147-A177-3AD203B41FA5}">
                      <a16:colId xmlns="" xmlns:a16="http://schemas.microsoft.com/office/drawing/2014/main" val="4020359623"/>
                    </a:ext>
                  </a:extLst>
                </a:gridCol>
                <a:gridCol w="50990">
                  <a:extLst>
                    <a:ext uri="{9D8B030D-6E8A-4147-A177-3AD203B41FA5}">
                      <a16:colId xmlns="" xmlns:a16="http://schemas.microsoft.com/office/drawing/2014/main" val="890865698"/>
                    </a:ext>
                  </a:extLst>
                </a:gridCol>
                <a:gridCol w="1605194">
                  <a:extLst>
                    <a:ext uri="{9D8B030D-6E8A-4147-A177-3AD203B41FA5}">
                      <a16:colId xmlns="" xmlns:a16="http://schemas.microsoft.com/office/drawing/2014/main" val="3150713929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1677688113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390189773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184731886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1594642526"/>
                    </a:ext>
                  </a:extLst>
                </a:gridCol>
                <a:gridCol w="288032">
                  <a:extLst>
                    <a:ext uri="{9D8B030D-6E8A-4147-A177-3AD203B41FA5}">
                      <a16:colId xmlns="" xmlns:a16="http://schemas.microsoft.com/office/drawing/2014/main" val="3775122860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1852460603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2741009061"/>
                    </a:ext>
                  </a:extLst>
                </a:gridCol>
                <a:gridCol w="1291743">
                  <a:extLst>
                    <a:ext uri="{9D8B030D-6E8A-4147-A177-3AD203B41FA5}">
                      <a16:colId xmlns="" xmlns:a16="http://schemas.microsoft.com/office/drawing/2014/main" val="2884877262"/>
                    </a:ext>
                  </a:extLst>
                </a:gridCol>
                <a:gridCol w="328436">
                  <a:extLst>
                    <a:ext uri="{9D8B030D-6E8A-4147-A177-3AD203B41FA5}">
                      <a16:colId xmlns="" xmlns:a16="http://schemas.microsoft.com/office/drawing/2014/main" val="2687369845"/>
                    </a:ext>
                  </a:extLst>
                </a:gridCol>
              </a:tblGrid>
              <a:tr h="144016"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DINPro-Black"/>
                        </a:rPr>
                        <a:t>Фундаментальный модуль</a:t>
                      </a:r>
                    </a:p>
                  </a:txBody>
                  <a:tcPr marL="25590" marR="255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97017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DINPro-Black"/>
                        </a:rPr>
                        <a:t>Математический модуль</a:t>
                      </a: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8963067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группы 1-5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19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6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10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5"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0061956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Мат. Ан.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Математика и стат.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48303151"/>
                  </a:ext>
                </a:extLst>
              </a:tr>
              <a:tr h="946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Лин. Алг. И </a:t>
                      </a:r>
                      <a:r>
                        <a:rPr lang="ru-RU" sz="600" dirty="0" err="1">
                          <a:effectLst/>
                        </a:rPr>
                        <a:t>анал</a:t>
                      </a:r>
                      <a:r>
                        <a:rPr lang="ru-RU" sz="600" dirty="0">
                          <a:effectLst/>
                        </a:rPr>
                        <a:t>. Геом.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effectLst/>
                        </a:rPr>
                        <a:t>Теор</a:t>
                      </a:r>
                      <a:r>
                        <a:rPr lang="ru-RU" sz="600" dirty="0">
                          <a:effectLst/>
                        </a:rPr>
                        <a:t>. Вер.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6407061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effectLst/>
                        </a:rPr>
                        <a:t>Диф</a:t>
                      </a:r>
                      <a:r>
                        <a:rPr lang="ru-RU" sz="600" dirty="0">
                          <a:effectLst/>
                        </a:rPr>
                        <a:t>. Ур.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2924031"/>
                  </a:ext>
                </a:extLst>
              </a:tr>
              <a:tr h="66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err="1">
                          <a:effectLst/>
                        </a:rPr>
                        <a:t>Теор</a:t>
                      </a:r>
                      <a:r>
                        <a:rPr lang="ru-RU" sz="600" dirty="0">
                          <a:effectLst/>
                        </a:rPr>
                        <a:t>. Вер. И мат. Стат.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5721888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Физический модуль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0344050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группы 1-4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11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6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2"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4771648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Физика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Физика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6868955"/>
                  </a:ext>
                </a:extLst>
              </a:tr>
              <a:tr h="73025"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Естественно-научный модуль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049660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группы 1-5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2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6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8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3"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511920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Экология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Экология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 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92875694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</a:rPr>
                        <a:t>Физика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 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8854021"/>
                  </a:ext>
                </a:extLst>
              </a:tr>
              <a:tr h="73025"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Модуль информационных технологий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9310587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группы 1,5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12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группы 2,3,4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12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6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 з.е.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5"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9175814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Информатика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Информатика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</a:rPr>
                        <a:t>Информатика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068870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 marL="0" marR="0" lvl="0" indent="0" algn="r" defTabSz="804652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dirty="0" smtClean="0">
                          <a:effectLst/>
                        </a:rPr>
                        <a:t>Алгоритмизация и программирование</a:t>
                      </a: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 marL="0" marR="0" lvl="0" indent="0" algn="r" defTabSz="804652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</a:rPr>
                        <a:t>3</a:t>
                      </a: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Алгоритмизация и программирование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</a:rPr>
                        <a:t>3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Алгоритмизация и программирование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effectLst/>
                        </a:rPr>
                        <a:t>3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7999240"/>
                  </a:ext>
                </a:extLst>
              </a:tr>
              <a:tr h="830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Автоматизация проектирования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Автоматизация проектирования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4212802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СИИ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СИИ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Основы ИИ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7876770"/>
                  </a:ext>
                </a:extLst>
              </a:tr>
              <a:tr h="73025">
                <a:tc gridSpan="1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Инженерный модуль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1120211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группы 1-6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4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3"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5615688"/>
                  </a:ext>
                </a:extLst>
              </a:tr>
              <a:tr h="73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Введение в АРКТ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842215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Введение в профессиональную деятельность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4459769"/>
                  </a:ext>
                </a:extLst>
              </a:tr>
              <a:tr h="99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1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28 з.е.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группа 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10-18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3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9 </a:t>
                      </a:r>
                      <a:r>
                        <a:rPr lang="ru-RU" sz="600" dirty="0" err="1">
                          <a:effectLst/>
                        </a:rPr>
                        <a:t>з.е</a:t>
                      </a:r>
                      <a:r>
                        <a:rPr lang="ru-RU" sz="600" dirty="0">
                          <a:effectLst/>
                        </a:rPr>
                        <a:t>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Группа 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 з.е.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Группа 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 з.е.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extLst>
                  <a:ext uri="{0D108BD9-81ED-4DB2-BD59-A6C34878D82A}">
                    <a16:rowId xmlns="" xmlns:a16="http://schemas.microsoft.com/office/drawing/2014/main" val="2141155145"/>
                  </a:ext>
                </a:extLst>
              </a:tr>
              <a:tr h="195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Инженерная графика и начертательная геометрия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Инженерная и компьютерная графика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4-6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Инженерная графика и начертательная геометрия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Инженерная графика и начертательная геометрия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Инженерная графика и начертательная геометрия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extLst>
                  <a:ext uri="{0D108BD9-81ED-4DB2-BD59-A6C34878D82A}">
                    <a16:rowId xmlns="" xmlns:a16="http://schemas.microsoft.com/office/drawing/2014/main" val="3907927484"/>
                  </a:ext>
                </a:extLst>
              </a:tr>
              <a:tr h="717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Детали машин и ТММ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6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extLst>
                  <a:ext uri="{0D108BD9-81ED-4DB2-BD59-A6C34878D82A}">
                    <a16:rowId xmlns="" xmlns:a16="http://schemas.microsoft.com/office/drawing/2014/main" val="1795232964"/>
                  </a:ext>
                </a:extLst>
              </a:tr>
              <a:tr h="122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Сопротивление материалов, строительная механика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8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Техническая механика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0-6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extLst>
                  <a:ext uri="{0D108BD9-81ED-4DB2-BD59-A6C34878D82A}">
                    <a16:rowId xmlns="" xmlns:a16="http://schemas.microsoft.com/office/drawing/2014/main" val="1198029835"/>
                  </a:ext>
                </a:extLst>
              </a:tr>
              <a:tr h="75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Электроника и электротехника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Электроника и электротехника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Электроника и электротехника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Электроника и электротехника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Электроника и электротехника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extLst>
                  <a:ext uri="{0D108BD9-81ED-4DB2-BD59-A6C34878D82A}">
                    <a16:rowId xmlns="" xmlns:a16="http://schemas.microsoft.com/office/drawing/2014/main" val="91088173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Метрология, стандартизация и сертификация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Метрология, стандартизация и сертификация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3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Метрология, стандартизация и сертификация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Метрология, стандартизация и сертификация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Метрология, стандартизация и сертификация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2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590" marR="25590" marT="0" marB="0" anchor="b"/>
                </a:tc>
                <a:extLst>
                  <a:ext uri="{0D108BD9-81ED-4DB2-BD59-A6C34878D82A}">
                    <a16:rowId xmlns="" xmlns:a16="http://schemas.microsoft.com/office/drawing/2014/main" val="386617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963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22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</a:t>
            </a:r>
            <a:r>
              <a:rPr lang="ru-RU" sz="1200" dirty="0" smtClean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г.</a:t>
            </a:r>
            <a:endParaRPr lang="ru-RU" sz="1200" dirty="0">
              <a:solidFill>
                <a:srgbClr val="898989"/>
              </a:solidFill>
              <a:latin typeface="DIN Pro Medium"/>
              <a:cs typeface="Tahoma" pitchFamily="34" charset="0"/>
              <a:sym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2926792" y="159149"/>
            <a:ext cx="6217208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800" dirty="0">
                <a:solidFill>
                  <a:srgbClr val="FFFFFF"/>
                </a:solidFill>
              </a:rPr>
              <a:t>Нормативная база. </a:t>
            </a:r>
            <a:r>
              <a:rPr lang="ru-RU" sz="1800" dirty="0"/>
              <a:t>Послание Президента Российской Федерации Федеральному Собранию Российской Федерации от 15 января 2020 г. </a:t>
            </a:r>
            <a:r>
              <a:rPr lang="ru-RU" sz="1800" dirty="0" smtClean="0"/>
              <a:t>ММ-П13-441</a:t>
            </a:r>
            <a:endParaRPr lang="ru-RU" sz="1800" dirty="0"/>
          </a:p>
          <a:p>
            <a:pPr defTabSz="914273">
              <a:defRPr/>
            </a:pPr>
            <a:endParaRPr lang="ru-RU" sz="18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Предусмотреть для студентов, осваивающих образовательные программы высшего образования, возможность выбора направления подготовки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начиная с третьего года обучения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05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23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2967240" y="194820"/>
            <a:ext cx="6176760" cy="93677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>
                <a:solidFill>
                  <a:srgbClr val="FFFFFF"/>
                </a:solidFill>
              </a:rPr>
              <a:t>Нормативная база.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ФЗ № 144-ФЗ от 26.05.2021 «О внесении изменений в Федеральный закон «Об образовании в Российской Федерации» (получение обучающимися нескольких квалификаций)</a:t>
            </a:r>
          </a:p>
          <a:p>
            <a:pPr defTabSz="914273"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/>
              <a:t>8.1. Образовательные программы высшего образования в части профессиональных компетенций разрабатываются организациями, осуществляющими образовательную деятельность, на основе профессиональных стандартов (при наличии) и могут включать в себя компетенции, отнесенные к одной или нескольким специальностям и направлениям подготовки по соответствующим уровням профессионального образования или к укрупненным группам специальностей и направлений подготовки, а также к области (областям) и виду (видам) профессиональной деятельности,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 том числе с учетом возможности одновременного получения обучающимися нескольких квалификаций</a:t>
            </a:r>
            <a:r>
              <a:rPr lang="ru-RU" dirty="0"/>
              <a:t>.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738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24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2967240" y="194820"/>
            <a:ext cx="6176760" cy="93677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>
                <a:solidFill>
                  <a:srgbClr val="FFFFFF"/>
                </a:solidFill>
              </a:rPr>
              <a:t>Нормативная база.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ФЗ № 144-ФЗ от 26.05.2021 «О внесении изменений в Федеральный закон «Об образовании в Российской Федерации» (получение обучающимися нескольких квалификаций)</a:t>
            </a:r>
          </a:p>
          <a:p>
            <a:pPr defTabSz="914273"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09522"/>
            <a:ext cx="86409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/>
              <a:t>Статья 34. Основные права обучающихся и меры их социальной поддержки и стимулирования</a:t>
            </a:r>
          </a:p>
          <a:p>
            <a:r>
              <a:rPr lang="ru-RU" dirty="0" smtClean="0"/>
              <a:t>1</a:t>
            </a:r>
            <a:r>
              <a:rPr lang="ru-RU" dirty="0"/>
              <a:t>. Обучающимся предоставляются академические права на:</a:t>
            </a:r>
          </a:p>
          <a:p>
            <a:pPr lvl="0" algn="just">
              <a:spcAft>
                <a:spcPts val="0"/>
              </a:spcAft>
            </a:pPr>
            <a:endParaRPr lang="ru-RU" dirty="0" smtClean="0"/>
          </a:p>
          <a:p>
            <a:pPr lvl="0" algn="just">
              <a:spcAft>
                <a:spcPts val="0"/>
              </a:spcAft>
            </a:pPr>
            <a:r>
              <a:rPr lang="ru-RU" dirty="0" smtClean="0"/>
              <a:t>6</a:t>
            </a:r>
            <a:r>
              <a:rPr lang="ru-RU" dirty="0"/>
              <a:t>) освоение наряду с учебными предметами, курсами, дисциплинами (модулями) по осваиваемой образовательной программе любых других учебных предметов, курсов, дисциплин (модулей), преподаваемых в организации, осуществляющей образовательную деятельность, в установленном ею порядке, а также преподаваемых в других организациях, осуществляющих образовательную деятельность, учебных предметов, курсов, дисциплин (модулей),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одновременное освоение нескольких основных профессиональных образовательных программ, получение одной или нескольких квалификаций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067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25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2967240" y="194820"/>
            <a:ext cx="6176760" cy="93677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>
                <a:solidFill>
                  <a:srgbClr val="FFFFFF"/>
                </a:solidFill>
              </a:rPr>
              <a:t>Нормативная база.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ФЗ № 144-ФЗ от 26.05.2021 «О внесении изменений в Федеральный закон «Об образовании в Российской Федерации» (получение обучающимися нескольких квалификаций)</a:t>
            </a:r>
          </a:p>
          <a:p>
            <a:pPr defTabSz="914273"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Настоящий Федеральный закон вступает в силу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сентября 2021 года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ООП подлежат приведению в соответствие с положениями Федерального закона от 29.12.2012 г. № 272-ФЗ «Об образовании в Российской Федерации»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позднее 1 сентября 2022 г.</a:t>
            </a:r>
          </a:p>
          <a:p>
            <a:pPr lvl="0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476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26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2967240" y="194820"/>
            <a:ext cx="6176760" cy="93677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>
                <a:solidFill>
                  <a:srgbClr val="FFFFFF"/>
                </a:solidFill>
              </a:rPr>
              <a:t>Нормативная база</a:t>
            </a: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273"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МОН от 27.06.2021 № 670 «Об утверждении Порядка заполнения, учета и выдачи документов о высшем образовании и о квалификации, приложений к ним и их дубликатов» (с учетом нескольких квалификаций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defTabSz="914273">
              <a:defRPr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73"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вступает в силу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сентября 2022 года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914273">
              <a:defRPr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73"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МОН от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22.07.2021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645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«Об утверждении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образцов и описания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документов о высшем образовании и 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квалификации 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приложений 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ним»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 учетом нескольких квалификаций)</a:t>
            </a:r>
          </a:p>
          <a:p>
            <a:pPr defTabSz="914273">
              <a:defRPr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73"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вступает в силу </a:t>
            </a: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сентября 2022 года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914273">
              <a:defRPr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1279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27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2967240" y="194820"/>
            <a:ext cx="6176760" cy="93677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600" dirty="0" smtClean="0">
                <a:solidFill>
                  <a:srgbClr val="FFFFFF"/>
                </a:solidFill>
              </a:rPr>
              <a:t>Нормативная база.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МОН от 13.08.2021 № 753 «О внесении изменений в приказ МОН от 21.08.2020 г. № 1076 «Об утверждении Порядка приема на обучение по ООП ВО – программам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программам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специалитета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программам магистратуры»</a:t>
            </a:r>
          </a:p>
          <a:p>
            <a:pPr defTabSz="914273">
              <a:defRPr/>
            </a:pPr>
            <a:endParaRPr lang="ru-RU" sz="1600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114278"/>
            <a:ext cx="864096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273">
              <a:defRPr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73"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вступает в силу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 марта 2022 года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914273">
              <a:defRPr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73">
              <a:defRPr/>
            </a:pPr>
            <a:r>
              <a:rPr lang="ru-RU" dirty="0" smtClean="0"/>
              <a:t>«7</a:t>
            </a:r>
            <a:r>
              <a:rPr lang="ru-RU" dirty="0"/>
              <a:t>. Организация проводит конкурс при приеме по следующим условиям поступления на обучение (далее - условия поступления</a:t>
            </a:r>
            <a:r>
              <a:rPr lang="ru-RU" dirty="0" smtClean="0"/>
              <a:t>):</a:t>
            </a:r>
          </a:p>
          <a:p>
            <a:pPr defTabSz="914273">
              <a:defRPr/>
            </a:pPr>
            <a:r>
              <a:rPr lang="ru-RU" dirty="0"/>
              <a:t>3) раздельно в соответствии с направленностью (профилем) образовательных программ:</a:t>
            </a:r>
          </a:p>
          <a:p>
            <a:pPr defTabSz="914273">
              <a:defRPr/>
            </a:pPr>
            <a:r>
              <a:rPr lang="ru-RU" dirty="0"/>
              <a:t>б) конкурс по нескольким специальностям </a:t>
            </a:r>
            <a:r>
              <a:rPr lang="ru-RU" dirty="0" smtClean="0"/>
              <a:t>или по нескольким направлениям </a:t>
            </a:r>
            <a:r>
              <a:rPr lang="ru-RU" dirty="0"/>
              <a:t>подготовки в пределах укрупненной группы специальностей или направлений подготовки (далее соответственно - многопрофильный конкурс, специальности </a:t>
            </a:r>
            <a:r>
              <a:rPr lang="ru-RU" dirty="0" smtClean="0"/>
              <a:t>или </a:t>
            </a:r>
            <a:r>
              <a:rPr lang="ru-RU" dirty="0"/>
              <a:t>направления подготовки, включенные в конкурс, укрупненная группа) в соответствии </a:t>
            </a:r>
            <a:r>
              <a:rPr lang="ru-RU" dirty="0" smtClean="0"/>
              <a:t>с пунктом 9 Порядка;»</a:t>
            </a:r>
            <a:endParaRPr lang="ru-RU" dirty="0"/>
          </a:p>
          <a:p>
            <a:pPr defTabSz="914273">
              <a:defRPr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273">
              <a:defRPr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1897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3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</a:t>
            </a:r>
            <a:r>
              <a:rPr lang="ru-RU" sz="1200" dirty="0" smtClean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г.</a:t>
            </a:r>
            <a:endParaRPr lang="ru-RU" sz="1200" dirty="0">
              <a:solidFill>
                <a:srgbClr val="898989"/>
              </a:solidFill>
              <a:latin typeface="DIN Pro Medium"/>
              <a:cs typeface="Tahoma" pitchFamily="34" charset="0"/>
              <a:sym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440066"/>
            <a:ext cx="6217208" cy="6673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1800" dirty="0" smtClean="0"/>
              <a:t>Задачи</a:t>
            </a:r>
            <a:endParaRPr lang="ru-RU" sz="1800" dirty="0"/>
          </a:p>
          <a:p>
            <a:pPr defTabSz="914273">
              <a:defRPr/>
            </a:pPr>
            <a:endParaRPr lang="ru-RU" sz="1800" dirty="0">
              <a:solidFill>
                <a:srgbClr val="FFFF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41695387"/>
              </p:ext>
            </p:extLst>
          </p:nvPr>
        </p:nvGraphicFramePr>
        <p:xfrm>
          <a:off x="467544" y="1275607"/>
          <a:ext cx="8352927" cy="331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764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6006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Задача 1</a:t>
                      </a:r>
                      <a:endParaRPr lang="ru-RU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 модели ВО «2+2+2» </a:t>
                      </a:r>
                      <a:endParaRPr lang="ru-RU" sz="20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DINPro-Black"/>
                        </a:rPr>
                        <a:t>Послание Президента РФ Федеральному Собранию РФ от 15.01.2020 г. ММ-П13-441</a:t>
                      </a:r>
                      <a:endParaRPr lang="ru-RU" sz="2000" b="0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  <a:sym typeface="DINPro-Black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5603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Задача 2</a:t>
                      </a:r>
                      <a:endParaRPr lang="ru-RU" sz="20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 возможности получения студентом двух и более квалификаций </a:t>
                      </a:r>
                      <a:endParaRPr lang="ru-RU" sz="20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ФЗ № 144-ФЗ от 26.05.2021 «О внесении изменений в Федеральный закон «Об образовании в Российской Федерации» (получение обучающимися нескольких квалификаций)</a:t>
                      </a:r>
                      <a:endParaRPr lang="ru-RU" sz="20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949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4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339502"/>
            <a:ext cx="5993906" cy="75236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/>
              <a:t>Модель высшего образования «2+2+2»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3" name="Группа 2"/>
          <p:cNvGrpSpPr>
            <a:grpSpLocks noChangeAspect="1"/>
          </p:cNvGrpSpPr>
          <p:nvPr/>
        </p:nvGrpSpPr>
        <p:grpSpPr>
          <a:xfrm>
            <a:off x="1835696" y="1347614"/>
            <a:ext cx="5760640" cy="3407668"/>
            <a:chOff x="1835696" y="1347614"/>
            <a:chExt cx="5760640" cy="3407668"/>
          </a:xfrm>
        </p:grpSpPr>
        <p:sp>
          <p:nvSpPr>
            <p:cNvPr id="9" name="Прямоугольник 8"/>
            <p:cNvSpPr>
              <a:spLocks noChangeAspect="1"/>
            </p:cNvSpPr>
            <p:nvPr/>
          </p:nvSpPr>
          <p:spPr>
            <a:xfrm>
              <a:off x="1835696" y="1347614"/>
              <a:ext cx="5760640" cy="34076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Надпись 2"/>
            <p:cNvSpPr txBox="1"/>
            <p:nvPr/>
          </p:nvSpPr>
          <p:spPr>
            <a:xfrm>
              <a:off x="2186977" y="1373466"/>
              <a:ext cx="5169495" cy="11176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dirty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Система «2+2+2</a:t>
              </a:r>
              <a:r>
                <a:rPr lang="ru-RU" sz="3200" dirty="0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sz="3200" dirty="0" err="1" smtClean="0"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бакалавриат+магистратура</a:t>
              </a:r>
              <a:endParaRPr lang="ru-RU" sz="3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071583" y="2612992"/>
              <a:ext cx="1642529" cy="11593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3" name="Надпись 4"/>
            <p:cNvSpPr txBox="1"/>
            <p:nvPr/>
          </p:nvSpPr>
          <p:spPr>
            <a:xfrm>
              <a:off x="2266701" y="2827732"/>
              <a:ext cx="1336028" cy="8150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Общая подготовка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900383" y="2605372"/>
              <a:ext cx="1642529" cy="115931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7" name="Надпись 6"/>
            <p:cNvSpPr txBox="1"/>
            <p:nvPr/>
          </p:nvSpPr>
          <p:spPr>
            <a:xfrm>
              <a:off x="3952024" y="2708288"/>
              <a:ext cx="1556080" cy="93447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Углубленная базовая подготовка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13943" y="2597752"/>
              <a:ext cx="1642529" cy="11593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9" name="Надпись 8"/>
            <p:cNvSpPr txBox="1"/>
            <p:nvPr/>
          </p:nvSpPr>
          <p:spPr>
            <a:xfrm>
              <a:off x="5751197" y="2700668"/>
              <a:ext cx="1556080" cy="93447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Профильная подготовка в магистратуре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Надпись 9"/>
            <p:cNvSpPr txBox="1"/>
            <p:nvPr/>
          </p:nvSpPr>
          <p:spPr>
            <a:xfrm>
              <a:off x="2355369" y="3962610"/>
              <a:ext cx="105310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 года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Надпись 10"/>
            <p:cNvSpPr txBox="1"/>
            <p:nvPr/>
          </p:nvSpPr>
          <p:spPr>
            <a:xfrm>
              <a:off x="4168929" y="3970230"/>
              <a:ext cx="105310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 года</a:t>
              </a:r>
              <a:endParaRPr lang="ru-R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Надпись 11"/>
            <p:cNvSpPr txBox="1"/>
            <p:nvPr/>
          </p:nvSpPr>
          <p:spPr>
            <a:xfrm>
              <a:off x="5982489" y="3970230"/>
              <a:ext cx="105310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2 года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Надпись 13"/>
            <p:cNvSpPr txBox="1"/>
            <p:nvPr/>
          </p:nvSpPr>
          <p:spPr>
            <a:xfrm>
              <a:off x="3531081" y="3909270"/>
              <a:ext cx="50297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Надпись 14"/>
            <p:cNvSpPr txBox="1"/>
            <p:nvPr/>
          </p:nvSpPr>
          <p:spPr>
            <a:xfrm>
              <a:off x="5344641" y="3916890"/>
              <a:ext cx="502975" cy="358332"/>
            </a:xfrm>
            <a:prstGeom prst="rect">
              <a:avLst/>
            </a:prstGeom>
            <a:solidFill>
              <a:schemeClr val="accent2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 flipV="1">
              <a:off x="5691507" y="3899195"/>
              <a:ext cx="1664965" cy="13886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7" name="Прямая со стрелкой 26"/>
            <p:cNvCxnSpPr/>
            <p:nvPr/>
          </p:nvCxnSpPr>
          <p:spPr>
            <a:xfrm flipV="1">
              <a:off x="3882312" y="3912878"/>
              <a:ext cx="1664965" cy="13886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8" name="Прямая со стрелкой 27"/>
            <p:cNvCxnSpPr/>
            <p:nvPr/>
          </p:nvCxnSpPr>
          <p:spPr>
            <a:xfrm flipV="1">
              <a:off x="2060364" y="3926764"/>
              <a:ext cx="1664965" cy="13886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extLst>
      <p:ext uri="{BB962C8B-B14F-4D97-AF65-F5344CB8AC3E}">
        <p14:creationId xmlns:p14="http://schemas.microsoft.com/office/powerpoint/2010/main" val="18038314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5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339502"/>
            <a:ext cx="5993906" cy="73899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/>
              <a:t>Нормативные ограничения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2" name="Группа 1"/>
          <p:cNvGrpSpPr>
            <a:grpSpLocks noChangeAspect="1"/>
          </p:cNvGrpSpPr>
          <p:nvPr/>
        </p:nvGrpSpPr>
        <p:grpSpPr>
          <a:xfrm>
            <a:off x="251520" y="2443032"/>
            <a:ext cx="8712968" cy="2123656"/>
            <a:chOff x="251520" y="2443032"/>
            <a:chExt cx="8712968" cy="2123656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251520" y="2715766"/>
              <a:ext cx="3600400" cy="1661872"/>
            </a:xfrm>
            <a:prstGeom prst="rect">
              <a:avLst/>
            </a:prstGeom>
            <a:solidFill>
              <a:srgbClr val="FFFFFF"/>
            </a:solidFill>
            <a:ln w="60325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7976" y="2710078"/>
              <a:ext cx="3131464" cy="1569658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Tahoma"/>
                  <a:ea typeface="Tahoma"/>
                  <a:cs typeface="Tahoma"/>
                  <a:sym typeface="Tahoma"/>
                </a:rPr>
                <a:t>ФГОС 3++ по направлению</a:t>
              </a:r>
            </a:p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ru-RU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ru-RU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endParaRPr>
            </a:p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77976" y="3228185"/>
              <a:ext cx="1476698" cy="923328"/>
            </a:xfrm>
            <a:prstGeom prst="rect">
              <a:avLst/>
            </a:prstGeom>
            <a:solidFill>
              <a:srgbClr val="FFFFFF"/>
            </a:solidFill>
            <a:ln w="1905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Tahoma"/>
                  <a:ea typeface="Tahoma"/>
                  <a:cs typeface="Tahoma"/>
                  <a:sym typeface="Tahoma"/>
                </a:rPr>
                <a:t>УК единые для всех направлений</a:t>
              </a:r>
              <a:endPara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963972" y="3236296"/>
              <a:ext cx="1756079" cy="923328"/>
            </a:xfrm>
            <a:prstGeom prst="rect">
              <a:avLst/>
            </a:prstGeom>
            <a:solidFill>
              <a:srgbClr val="FFFFFF"/>
            </a:solidFill>
            <a:ln w="1905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ru-RU" sz="1600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ОПК различные</a:t>
              </a:r>
              <a:r>
                <a:rPr kumimoji="0" lang="ru-RU" sz="1600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Tahoma"/>
                  <a:ea typeface="Tahoma"/>
                  <a:cs typeface="Tahoma"/>
                  <a:sym typeface="Tahoma"/>
                </a:rPr>
                <a:t> для всех направлений</a:t>
              </a:r>
              <a:endPara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2" name="Нашивка 21"/>
            <p:cNvSpPr/>
            <p:nvPr/>
          </p:nvSpPr>
          <p:spPr>
            <a:xfrm>
              <a:off x="3923928" y="3236296"/>
              <a:ext cx="576064" cy="631598"/>
            </a:xfrm>
            <a:prstGeom prst="chevron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572000" y="2571766"/>
              <a:ext cx="2232248" cy="1908213"/>
            </a:xfrm>
            <a:prstGeom prst="rect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defTabSz="1828800" hangingPunct="0"/>
              <a:r>
                <a:rPr lang="ru-RU" sz="14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Общая единая подготовка </a:t>
              </a:r>
              <a:r>
                <a:rPr lang="ru-RU" sz="1400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для </a:t>
              </a:r>
              <a:r>
                <a:rPr lang="ru-RU" sz="14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всех направлений </a:t>
              </a:r>
            </a:p>
            <a:p>
              <a:pPr marL="342900" indent="-342900" defTabSz="1828800" hangingPunct="0">
                <a:buAutoNum type="arabicParenR"/>
              </a:pPr>
              <a:r>
                <a:rPr lang="ru-RU" sz="14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должна содержать только дисциплины, формирующие УК</a:t>
              </a:r>
            </a:p>
            <a:p>
              <a:pPr marL="342900" indent="-342900" defTabSz="1828800" hangingPunct="0">
                <a:buAutoNum type="arabicParenR"/>
              </a:pPr>
              <a:r>
                <a:rPr lang="ru-RU" sz="1400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иначе противоречие </a:t>
              </a:r>
              <a:r>
                <a:rPr lang="ru-RU" sz="1400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ФГОС 3++</a:t>
              </a:r>
              <a:endParaRPr kumimoji="0" lang="ru-RU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4" name="Нашивка 23"/>
            <p:cNvSpPr/>
            <p:nvPr/>
          </p:nvSpPr>
          <p:spPr>
            <a:xfrm>
              <a:off x="6876256" y="3228185"/>
              <a:ext cx="576064" cy="639709"/>
            </a:xfrm>
            <a:prstGeom prst="chevron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7524328" y="2443032"/>
              <a:ext cx="1440160" cy="2123656"/>
            </a:xfrm>
            <a:prstGeom prst="rect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defTabSz="1828800" hangingPunct="0"/>
              <a:r>
                <a:rPr lang="ru-RU" sz="1400" b="1" dirty="0" err="1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Т.о</a:t>
              </a:r>
              <a:r>
                <a:rPr lang="ru-RU" sz="1400" b="1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. </a:t>
              </a:r>
              <a:r>
                <a:rPr lang="ru-RU" sz="1400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ФГОС 3++ не </a:t>
              </a:r>
              <a:r>
                <a:rPr lang="ru-RU" sz="1400" b="1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может обеспечить общую единую </a:t>
              </a:r>
            </a:p>
            <a:p>
              <a:pPr defTabSz="1828800" hangingPunct="0"/>
              <a:r>
                <a:rPr lang="ru-RU" sz="1400" b="1" dirty="0" smtClean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подготовку </a:t>
              </a:r>
              <a:r>
                <a:rPr lang="ru-RU" sz="1400" b="1" dirty="0">
                  <a:solidFill>
                    <a:srgbClr val="000000"/>
                  </a:solidFill>
                  <a:latin typeface="Tahoma"/>
                  <a:ea typeface="Tahoma"/>
                  <a:cs typeface="Tahoma"/>
                  <a:sym typeface="Tahoma"/>
                </a:rPr>
                <a:t>для всех направлений</a:t>
              </a:r>
              <a:endPara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grpSp>
        <p:nvGrpSpPr>
          <p:cNvPr id="4" name="Группа 3"/>
          <p:cNvGrpSpPr>
            <a:grpSpLocks noChangeAspect="1"/>
          </p:cNvGrpSpPr>
          <p:nvPr/>
        </p:nvGrpSpPr>
        <p:grpSpPr>
          <a:xfrm>
            <a:off x="1691680" y="1247988"/>
            <a:ext cx="5976664" cy="1228857"/>
            <a:chOff x="1691680" y="1247988"/>
            <a:chExt cx="5976664" cy="1228857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691680" y="1285512"/>
              <a:ext cx="1642529" cy="11593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3" name="Надпись 4"/>
            <p:cNvSpPr txBox="1"/>
            <p:nvPr/>
          </p:nvSpPr>
          <p:spPr>
            <a:xfrm>
              <a:off x="1886798" y="1347614"/>
              <a:ext cx="1336028" cy="96766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Общая </a:t>
              </a:r>
              <a:r>
                <a:rPr lang="ru-RU" sz="18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подготовка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 smtClean="0">
                  <a:solidFill>
                    <a:srgbClr val="C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???</a:t>
              </a:r>
              <a:endParaRPr lang="ru-RU" sz="1100" dirty="0">
                <a:solidFill>
                  <a:srgbClr val="C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Стрелка вправо 2"/>
            <p:cNvSpPr/>
            <p:nvPr/>
          </p:nvSpPr>
          <p:spPr>
            <a:xfrm>
              <a:off x="3555129" y="1376556"/>
              <a:ext cx="551248" cy="216024"/>
            </a:xfrm>
            <a:prstGeom prst="rightArrow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37787" y="1247988"/>
              <a:ext cx="3430557" cy="461663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Tahoma"/>
                  <a:ea typeface="Tahoma"/>
                  <a:cs typeface="Tahoma"/>
                  <a:sym typeface="Tahoma"/>
                </a:rPr>
                <a:t>Единая на все направления ? </a:t>
              </a:r>
              <a:endParaRPr kumimoji="0" lang="ru-RU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3557689" y="1763541"/>
              <a:ext cx="551248" cy="216024"/>
            </a:xfrm>
            <a:prstGeom prst="rightArrow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28909" y="1627524"/>
              <a:ext cx="3383608" cy="461663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Tahoma"/>
                  <a:ea typeface="Tahoma"/>
                  <a:cs typeface="Tahoma"/>
                  <a:sym typeface="Tahoma"/>
                </a:rPr>
                <a:t>Единая на УГСН ? </a:t>
              </a:r>
              <a:endParaRPr kumimoji="0" lang="ru-RU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7" name="Стрелка вправо 26"/>
            <p:cNvSpPr/>
            <p:nvPr/>
          </p:nvSpPr>
          <p:spPr>
            <a:xfrm>
              <a:off x="3569126" y="2151199"/>
              <a:ext cx="551248" cy="216024"/>
            </a:xfrm>
            <a:prstGeom prst="rightArrow">
              <a:avLst/>
            </a:prstGeom>
            <a:solidFill>
              <a:srgbClr val="FFFFFF"/>
            </a:solidFill>
            <a:ln w="508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ru-RU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40346" y="2015182"/>
              <a:ext cx="3383608" cy="461663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91439" tIns="91439" rIns="91439" bIns="91439" numCol="1" spcCol="38100" rtlCol="0" anchor="t">
              <a:spAutoFit/>
            </a:bodyPr>
            <a:lstStyle/>
            <a:p>
              <a:pPr marL="0" marR="0" indent="0" algn="l" defTabSz="18288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Tahoma"/>
                  <a:ea typeface="Tahoma"/>
                  <a:cs typeface="Tahoma"/>
                  <a:sym typeface="Tahoma"/>
                </a:rPr>
                <a:t>Единая на Университет ? </a:t>
              </a:r>
              <a:endParaRPr kumimoji="0" lang="ru-RU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6341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6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339502"/>
            <a:ext cx="6013542" cy="7393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/>
              <a:t>Общая подготовка – 2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5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31840" y="2444823"/>
            <a:ext cx="2231166" cy="1495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614363" y="1275606"/>
            <a:ext cx="3421051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Классификация 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группам в зависимости от квалификационного признака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1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конструкторские и технологические 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</a:t>
            </a:r>
          </a:p>
          <a:p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(УГСН 11,12,15,22,24,28)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2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проектные и системотехнические 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(УГСН 5,11,13,20,27)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3 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физико-математические 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(УГСН 1,2,3)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4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информационно-коммуникационные 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</a:t>
            </a:r>
          </a:p>
          <a:p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(УГСН 9,10)</a:t>
            </a:r>
            <a:endParaRPr lang="ru-RU" sz="1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5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3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сервисно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-эксплуатационные 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(УГСН 25,43)</a:t>
            </a:r>
            <a:endParaRPr lang="ru-RU" sz="13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3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Группа 6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экономические и </a:t>
            </a:r>
            <a:r>
              <a:rPr lang="ru-RU" sz="13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социогуманитарные</a:t>
            </a:r>
            <a:r>
              <a:rPr lang="ru-RU" sz="13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 </a:t>
            </a:r>
          </a:p>
          <a:p>
            <a:r>
              <a:rPr lang="ru-RU" sz="13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(УГСН 38,39,42,45)</a:t>
            </a:r>
            <a:endParaRPr lang="ru-RU" sz="13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4" name="Группа 3"/>
          <p:cNvGrpSpPr>
            <a:grpSpLocks noChangeAspect="1"/>
          </p:cNvGrpSpPr>
          <p:nvPr/>
        </p:nvGrpSpPr>
        <p:grpSpPr>
          <a:xfrm>
            <a:off x="201468" y="1635646"/>
            <a:ext cx="5345310" cy="2975686"/>
            <a:chOff x="201468" y="1635646"/>
            <a:chExt cx="5345310" cy="2975686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01468" y="1635646"/>
              <a:ext cx="5345310" cy="297568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Надпись 2"/>
            <p:cNvSpPr txBox="1"/>
            <p:nvPr/>
          </p:nvSpPr>
          <p:spPr>
            <a:xfrm>
              <a:off x="539552" y="1644316"/>
              <a:ext cx="4723253" cy="85542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Общая подготовка</a:t>
              </a:r>
              <a:endParaRPr lang="ru-RU" sz="3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47111" y="2444822"/>
              <a:ext cx="2222281" cy="149508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3" name="Надпись 4"/>
            <p:cNvSpPr txBox="1"/>
            <p:nvPr/>
          </p:nvSpPr>
          <p:spPr>
            <a:xfrm>
              <a:off x="514696" y="2612693"/>
              <a:ext cx="2098340" cy="121025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Полная унификация 1-го года обучения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Надпись 9"/>
            <p:cNvSpPr txBox="1"/>
            <p:nvPr/>
          </p:nvSpPr>
          <p:spPr>
            <a:xfrm>
              <a:off x="953622" y="4083918"/>
              <a:ext cx="1053105" cy="358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ru-RU" sz="18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год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Надпись 11"/>
            <p:cNvSpPr txBox="1"/>
            <p:nvPr/>
          </p:nvSpPr>
          <p:spPr>
            <a:xfrm>
              <a:off x="3878935" y="4085626"/>
              <a:ext cx="1053105" cy="358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solidFill>
                    <a:srgbClr val="000000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ru-RU" sz="18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год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Надпись 14"/>
            <p:cNvSpPr txBox="1"/>
            <p:nvPr/>
          </p:nvSpPr>
          <p:spPr>
            <a:xfrm>
              <a:off x="2655880" y="4063504"/>
              <a:ext cx="502975" cy="358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endPara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 flipV="1">
              <a:off x="430148" y="4047311"/>
              <a:ext cx="2239244" cy="13886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3" name="Прямая со стрелкой 22"/>
            <p:cNvCxnSpPr/>
            <p:nvPr/>
          </p:nvCxnSpPr>
          <p:spPr>
            <a:xfrm flipV="1">
              <a:off x="3123762" y="4043811"/>
              <a:ext cx="2239244" cy="13886"/>
            </a:xfrm>
            <a:prstGeom prst="straightConnector1">
              <a:avLst/>
            </a:prstGeom>
            <a:noFill/>
            <a:ln w="50800" cap="flat">
              <a:solidFill>
                <a:schemeClr val="accent1"/>
              </a:solidFill>
              <a:prstDash val="solid"/>
              <a:round/>
              <a:headEnd type="triangle"/>
              <a:tailEnd type="triangle"/>
            </a:ln>
            <a:effectLst>
              <a:outerShdw blurRad="76200" dist="38100" dir="5400000" rotWithShape="0">
                <a:srgbClr val="000000">
                  <a:alpha val="38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7" name="Прямоугольник 6"/>
          <p:cNvSpPr/>
          <p:nvPr/>
        </p:nvSpPr>
        <p:spPr>
          <a:xfrm>
            <a:off x="3131840" y="2466832"/>
            <a:ext cx="2239244" cy="14643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" name="Надпись 2"/>
          <p:cNvSpPr txBox="1"/>
          <p:nvPr/>
        </p:nvSpPr>
        <p:spPr>
          <a:xfrm>
            <a:off x="539552" y="1725863"/>
            <a:ext cx="4723253" cy="6240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Общая подготовка</a:t>
            </a:r>
            <a:endParaRPr lang="ru-RU" sz="32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Надпись 6"/>
          <p:cNvSpPr txBox="1"/>
          <p:nvPr/>
        </p:nvSpPr>
        <p:spPr>
          <a:xfrm>
            <a:off x="3202766" y="2580261"/>
            <a:ext cx="2088232" cy="12069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Унификация 2-го года обучения по квалификационной группе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193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7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50094" y="339502"/>
            <a:ext cx="5993906" cy="7288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/>
              <a:t>Структура Учебного плана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36778608"/>
              </p:ext>
            </p:extLst>
          </p:nvPr>
        </p:nvGraphicFramePr>
        <p:xfrm>
          <a:off x="323528" y="1274568"/>
          <a:ext cx="8496944" cy="334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52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3719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Ядро 1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0" dirty="0" smtClean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обязательная часть для освоения всеми обучающимися вне зависимости от направления/специальности (по формированию УК)</a:t>
                      </a:r>
                      <a:endParaRPr lang="ru-RU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719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Ядро 2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обязательная часть для освоения обучающимися в рамках одной квалификационной группы (по формированию ОПК)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719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База профиля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обязательная часть для освоения обучающимися в рамках профиля/специальности (по формированию профессиональных компетенций (далее – ПК)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719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Элективные дисциплины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модуль мобильности обеспечения индивидуальной</a:t>
                      </a:r>
                      <a:r>
                        <a:rPr lang="ru-RU" sz="1600" baseline="0" dirty="0" smtClean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образовательной траектории</a:t>
                      </a:r>
                      <a:r>
                        <a:rPr lang="ru-RU" sz="1600" dirty="0" smtClean="0">
                          <a:solidFill>
                            <a:srgbClr val="333333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освоения элективных дисциплин (по формированию дополнительных профессиональных компетенций (далее – ДПК))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105941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8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" name="Shape 26"/>
          <p:cNvSpPr txBox="1">
            <a:spLocks/>
          </p:cNvSpPr>
          <p:nvPr/>
        </p:nvSpPr>
        <p:spPr>
          <a:xfrm>
            <a:off x="3131840" y="411177"/>
            <a:ext cx="5993906" cy="667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ym typeface="Tahoma"/>
              </a:rPr>
              <a:t>Полная </a:t>
            </a:r>
            <a:r>
              <a:rPr lang="ru-RU" sz="2000" dirty="0">
                <a:sym typeface="Tahoma"/>
              </a:rPr>
              <a:t>унификация 1-го года обучения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3" y="1168288"/>
            <a:ext cx="2288190" cy="3293207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marR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ru-RU" sz="1400" b="1" u="sng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Обеспечивает: 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endParaRPr lang="ru-RU" sz="1400" dirty="0" smtClean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Имидж Университета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Адаптация студента к новой среде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Знакомство с областями профессиональной деятельности</a:t>
            </a:r>
          </a:p>
          <a:p>
            <a:pPr marL="285750" marR="0" indent="-28575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Tahoma" panose="020B0604030504040204" pitchFamily="34" charset="0"/>
              <a:buChar char="−"/>
              <a:tabLst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Освоение компетенций на уровне «</a:t>
            </a:r>
            <a:r>
              <a:rPr lang="ru-RU" sz="1400" b="1" i="1" dirty="0" smtClean="0">
                <a:sym typeface="Tahoma"/>
              </a:rPr>
              <a:t>Имеет представление о</a:t>
            </a: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…»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9" name="Таблица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64448879"/>
              </p:ext>
            </p:extLst>
          </p:nvPr>
        </p:nvGraphicFramePr>
        <p:xfrm>
          <a:off x="2467703" y="1149707"/>
          <a:ext cx="5560681" cy="3573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097">
                  <a:extLst>
                    <a:ext uri="{9D8B030D-6E8A-4147-A177-3AD203B41FA5}">
                      <a16:colId xmlns="" xmlns:a16="http://schemas.microsoft.com/office/drawing/2014/main" val="331851507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27871582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29571498"/>
                    </a:ext>
                  </a:extLst>
                </a:gridCol>
              </a:tblGrid>
              <a:tr h="139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З.е</a:t>
                      </a:r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 семестр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 семестр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1894985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История (3)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Базовый экономический 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блок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1457480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690804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6691526"/>
                  </a:ext>
                </a:extLst>
              </a:tr>
              <a:tr h="78951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Правоведение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0475035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Культурология/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Русс.яз.и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культ.речи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8757099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263893"/>
                  </a:ext>
                </a:extLst>
              </a:tr>
              <a:tr h="78951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Философия (3)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0290089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Иностр.яз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2418539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027163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Базовый </a:t>
                      </a:r>
                      <a:r>
                        <a:rPr lang="ru-RU" sz="1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математичекий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блок 1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Лин.ал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(4)+ 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мат.ан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.(4))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Иностр.яз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4467156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856309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4268582"/>
                  </a:ext>
                </a:extLst>
              </a:tr>
              <a:tr h="78951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ctr" defTabSz="804652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Базовый </a:t>
                      </a:r>
                      <a:r>
                        <a:rPr lang="ru-RU" sz="1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математичекий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блок 1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мат.ан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(4))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5235786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4220714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8849355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2731946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97860037"/>
                  </a:ext>
                </a:extLst>
              </a:tr>
              <a:tr h="78951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Базовый физический блок 1 (физика (3))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4579408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07528328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Базовый физический блок 1 (физика (3))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574907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629346"/>
                  </a:ext>
                </a:extLst>
              </a:tr>
              <a:tr h="78951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Базовый блок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информационных технологий (алгоритм. яз. (3))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8483394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3009209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>
                        <a:lnSpc>
                          <a:spcPct val="70000"/>
                        </a:lnSpc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Базовый блок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информационных технологий (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теор.основы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информатики+алгоритм.яз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(4))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4077479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8457382"/>
                  </a:ext>
                </a:extLst>
              </a:tr>
              <a:tr h="78951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804652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Базовый инженерный блок 1 (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инж.мод.3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 (2))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9441152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2601130"/>
                  </a:ext>
                </a:extLst>
              </a:tr>
              <a:tr h="11349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049862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Вариативный 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блок (3)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1155066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70000"/>
                        </a:lnSpc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Базовый инженерный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блок 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</a:p>
                    <a:p>
                      <a:pPr algn="ctr" fontAlgn="ctr">
                        <a:lnSpc>
                          <a:spcPct val="70000"/>
                        </a:lnSpc>
                      </a:pP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ru-RU" sz="10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инж.граф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и </a:t>
                      </a:r>
                      <a:r>
                        <a:rPr lang="ru-RU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начерт.геом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(2))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1549179"/>
                  </a:ext>
                </a:extLst>
              </a:tr>
              <a:tr h="1164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3449003"/>
                  </a:ext>
                </a:extLst>
              </a:tr>
              <a:tr h="38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Введение в АРКТ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70000"/>
                        </a:lnSpc>
                      </a:pP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Введение в профессиональную деятельность (Вариативная учебная практика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) (2)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646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8308204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Вариативный </a:t>
                      </a:r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блок (4)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Базовая учебная практика (4)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2007088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1814603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3898583"/>
                  </a:ext>
                </a:extLst>
              </a:tr>
              <a:tr h="1098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50" marR="6450" marT="64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6524372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51456301"/>
              </p:ext>
            </p:extLst>
          </p:nvPr>
        </p:nvGraphicFramePr>
        <p:xfrm>
          <a:off x="8142137" y="1347614"/>
          <a:ext cx="894360" cy="173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Ядро 1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Ядро 2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База профиля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910"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</a:rPr>
                        <a:t>Элективные дисциплины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933891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5">
            <a:extLst>
              <a:ext uri="{FF2B5EF4-FFF2-40B4-BE49-F238E27FC236}">
                <a16:creationId xmlns="" xmlns:a16="http://schemas.microsoft.com/office/drawing/2014/main" id="{EFF6E73B-89F7-47CB-A83D-5F15A1512C5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186977" y="4826317"/>
            <a:ext cx="252776" cy="25052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defTabSz="914378"/>
            <a:fld id="{86CB4B4D-7CA3-9044-876B-883B54F8677D}" type="slidenum">
              <a:rPr>
                <a:latin typeface="DINPro-Regular"/>
              </a:rPr>
              <a:pPr defTabSz="914378"/>
              <a:t>9</a:t>
            </a:fld>
            <a:endParaRPr dirty="0">
              <a:latin typeface="DINPro-Regular"/>
            </a:endParaRPr>
          </a:p>
        </p:txBody>
      </p:sp>
      <p:sp>
        <p:nvSpPr>
          <p:cNvPr id="11" name="Shape 26"/>
          <p:cNvSpPr txBox="1">
            <a:spLocks/>
          </p:cNvSpPr>
          <p:nvPr/>
        </p:nvSpPr>
        <p:spPr>
          <a:xfrm>
            <a:off x="2344610" y="195486"/>
            <a:ext cx="787230" cy="43204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27" tIns="40226" rIns="40227" bIns="40226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804510">
              <a:defRPr/>
            </a:pPr>
            <a:r>
              <a:rPr lang="ru-RU" sz="2600" kern="0" dirty="0">
                <a:solidFill>
                  <a:srgbClr val="FFFFFF"/>
                </a:solidFill>
                <a:latin typeface="DINPro-Regular"/>
              </a:rPr>
              <a:t>1.1.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 bwMode="auto">
          <a:xfrm>
            <a:off x="2592389" y="4840035"/>
            <a:ext cx="6565900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lvl="0" defTabSz="803164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srgbClr val="898989"/>
                </a:solidFill>
                <a:latin typeface="DIN Pro Medium"/>
                <a:cs typeface="Tahoma" pitchFamily="34" charset="0"/>
                <a:sym typeface="Tahoma" pitchFamily="34" charset="0"/>
              </a:rPr>
              <a:t>Заседание ФУМО 24.00.00 от 22.09.2021 г.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8792" y="123478"/>
            <a:ext cx="648000" cy="738662"/>
          </a:xfrm>
          <a:prstGeom prst="rect">
            <a:avLst/>
          </a:prstGeom>
          <a:solidFill>
            <a:schemeClr val="bg1"/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t">
            <a:spAutoFit/>
          </a:bodyPr>
          <a:lstStyle/>
          <a:p>
            <a:pPr defTabSz="1828754" hangingPunct="0">
              <a:defRPr/>
            </a:pPr>
            <a:endParaRPr lang="ru-RU" sz="36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7456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1" name="Группа 70"/>
          <p:cNvGrpSpPr>
            <a:grpSpLocks noChangeAspect="1"/>
          </p:cNvGrpSpPr>
          <p:nvPr/>
        </p:nvGrpSpPr>
        <p:grpSpPr>
          <a:xfrm>
            <a:off x="842683" y="1148820"/>
            <a:ext cx="6376192" cy="3648766"/>
            <a:chOff x="842683" y="1148820"/>
            <a:chExt cx="6376192" cy="3648766"/>
          </a:xfrm>
        </p:grpSpPr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D67F7AC1-7206-C940-81CF-B73B6C0DB748}"/>
                </a:ext>
              </a:extLst>
            </p:cNvPr>
            <p:cNvSpPr txBox="1">
              <a:spLocks/>
            </p:cNvSpPr>
            <p:nvPr/>
          </p:nvSpPr>
          <p:spPr>
            <a:xfrm>
              <a:off x="850790" y="1509174"/>
              <a:ext cx="3306502" cy="4933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r>
                <a:rPr lang="ru-RU" sz="1200" dirty="0" smtClean="0"/>
                <a:t>Группа 1</a:t>
              </a:r>
              <a:r>
                <a:rPr lang="ru-RU" sz="1200" dirty="0"/>
                <a:t>. </a:t>
              </a:r>
              <a:r>
                <a:rPr lang="ru-RU" sz="1200" dirty="0" smtClean="0"/>
                <a:t>Конструкторские и технологические направления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2D18757A-A703-CE48-BBB8-318DEB808A21}"/>
                </a:ext>
              </a:extLst>
            </p:cNvPr>
            <p:cNvSpPr txBox="1"/>
            <p:nvPr/>
          </p:nvSpPr>
          <p:spPr>
            <a:xfrm>
              <a:off x="842684" y="2695444"/>
              <a:ext cx="3306501" cy="36507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defRPr sz="1100"/>
              </a:lvl1pPr>
            </a:lstStyle>
            <a:p>
              <a:r>
                <a:rPr lang="ru-RU" sz="1200" dirty="0" smtClean="0"/>
                <a:t>Группа 3. Физико-математические направления</a:t>
              </a:r>
              <a:endParaRPr lang="ru-RU" sz="12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8B5A46CF-286B-A74D-92DC-6A604E76B57B}"/>
                </a:ext>
              </a:extLst>
            </p:cNvPr>
            <p:cNvSpPr txBox="1"/>
            <p:nvPr/>
          </p:nvSpPr>
          <p:spPr>
            <a:xfrm>
              <a:off x="842683" y="2080050"/>
              <a:ext cx="3305718" cy="526189"/>
            </a:xfrm>
            <a:prstGeom prst="rect">
              <a:avLst/>
            </a:prstGeom>
            <a:solidFill>
              <a:schemeClr val="bg1"/>
            </a:solidFill>
            <a:ln w="254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200" dirty="0" smtClean="0"/>
                <a:t>Группа 2. Проектные и системотехнические направления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992A15BF-E8F8-4943-B0F2-63F47DC78E8B}"/>
                </a:ext>
              </a:extLst>
            </p:cNvPr>
            <p:cNvSpPr txBox="1"/>
            <p:nvPr/>
          </p:nvSpPr>
          <p:spPr>
            <a:xfrm>
              <a:off x="5643190" y="2471863"/>
              <a:ext cx="1565849" cy="487569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ru-RU" sz="1200" dirty="0"/>
                <a:t>12 УГСН Приборостроение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1EC7283E-B608-D74E-BD45-27F1BF1F0B7E}"/>
                </a:ext>
              </a:extLst>
            </p:cNvPr>
            <p:cNvSpPr txBox="1"/>
            <p:nvPr/>
          </p:nvSpPr>
          <p:spPr>
            <a:xfrm>
              <a:off x="5642863" y="1432883"/>
              <a:ext cx="1565849" cy="88280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</a:pPr>
              <a:r>
                <a:rPr lang="ru-RU" sz="1200" dirty="0"/>
                <a:t>11 УГСН Электроника, радиотехника и системы связи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3F2C0F8F-F0E3-0F4E-A368-D0EE461EBCB5}"/>
                </a:ext>
              </a:extLst>
            </p:cNvPr>
            <p:cNvSpPr txBox="1"/>
            <p:nvPr/>
          </p:nvSpPr>
          <p:spPr>
            <a:xfrm>
              <a:off x="5653026" y="3138204"/>
              <a:ext cx="1565849" cy="9550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lnSpc>
                  <a:spcPct val="107000"/>
                </a:lnSpc>
                <a:spcAft>
                  <a:spcPts val="0"/>
                </a:spcAft>
                <a:defRPr sz="1100"/>
              </a:lvl1pPr>
            </a:lstStyle>
            <a:p>
              <a:r>
                <a:rPr lang="ru-RU" sz="1200" dirty="0"/>
                <a:t>24 УГСН</a:t>
              </a:r>
              <a:r>
                <a:rPr lang="en-US" sz="1200" dirty="0"/>
                <a:t> </a:t>
              </a:r>
              <a:r>
                <a:rPr lang="ru-RU" sz="1200" dirty="0"/>
                <a:t>Авиационная и ракетно-космическая техника</a:t>
              </a:r>
            </a:p>
            <a:p>
              <a:endParaRPr lang="ru-RU" sz="12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7F402BC3-8137-FC48-AFEF-E933285CC39D}"/>
                </a:ext>
              </a:extLst>
            </p:cNvPr>
            <p:cNvSpPr txBox="1"/>
            <p:nvPr/>
          </p:nvSpPr>
          <p:spPr>
            <a:xfrm>
              <a:off x="6285637" y="2202415"/>
              <a:ext cx="2904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…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7A00C415-1F5C-C343-A0FA-8A5BF3331966}"/>
                </a:ext>
              </a:extLst>
            </p:cNvPr>
            <p:cNvSpPr txBox="1"/>
            <p:nvPr/>
          </p:nvSpPr>
          <p:spPr>
            <a:xfrm>
              <a:off x="6280555" y="2893338"/>
              <a:ext cx="2904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…</a:t>
              </a:r>
            </a:p>
          </p:txBody>
        </p:sp>
        <p:cxnSp>
          <p:nvCxnSpPr>
            <p:cNvPr id="21" name="Прямая со стрелкой 20">
              <a:extLst>
                <a:ext uri="{FF2B5EF4-FFF2-40B4-BE49-F238E27FC236}">
                  <a16:creationId xmlns="" xmlns:a16="http://schemas.microsoft.com/office/drawing/2014/main" id="{AAAE6267-7BB9-F545-B989-B1C1BB4AFC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53549" y="2804235"/>
              <a:ext cx="0" cy="148554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88218398-F4F1-AC4F-AEF9-41B8D63E1D06}"/>
                </a:ext>
              </a:extLst>
            </p:cNvPr>
            <p:cNvSpPr txBox="1"/>
            <p:nvPr/>
          </p:nvSpPr>
          <p:spPr>
            <a:xfrm>
              <a:off x="4223148" y="4289783"/>
              <a:ext cx="1452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/>
                <a:t>Осознанный выбор УГСН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7D71A4A7-63C7-2847-8662-8C9F3D50A064}"/>
                </a:ext>
              </a:extLst>
            </p:cNvPr>
            <p:cNvSpPr txBox="1"/>
            <p:nvPr/>
          </p:nvSpPr>
          <p:spPr>
            <a:xfrm>
              <a:off x="850790" y="1148820"/>
              <a:ext cx="8265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1 семестр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DA0028AE-62B8-2240-A817-D4EE06B3EAF5}"/>
                </a:ext>
              </a:extLst>
            </p:cNvPr>
            <p:cNvSpPr txBox="1"/>
            <p:nvPr/>
          </p:nvSpPr>
          <p:spPr>
            <a:xfrm>
              <a:off x="5599214" y="1160504"/>
              <a:ext cx="8265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3 семестр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CA47FE17-1A3C-D040-9B73-D3BF1A745649}"/>
                </a:ext>
              </a:extLst>
            </p:cNvPr>
            <p:cNvSpPr txBox="1"/>
            <p:nvPr/>
          </p:nvSpPr>
          <p:spPr>
            <a:xfrm>
              <a:off x="3312457" y="1154763"/>
              <a:ext cx="8265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200" dirty="0"/>
                <a:t>2 семестр</a:t>
              </a:r>
            </a:p>
          </p:txBody>
        </p:sp>
        <p:cxnSp>
          <p:nvCxnSpPr>
            <p:cNvPr id="26" name="Прямая соединительная линия 25">
              <a:extLst>
                <a:ext uri="{FF2B5EF4-FFF2-40B4-BE49-F238E27FC236}">
                  <a16:creationId xmlns="" xmlns:a16="http://schemas.microsoft.com/office/drawing/2014/main" id="{1BA1CCC0-2D31-9741-B73D-9FDB571B8A85}"/>
                </a:ext>
              </a:extLst>
            </p:cNvPr>
            <p:cNvCxnSpPr>
              <a:cxnSpLocks/>
              <a:stCxn id="18" idx="1"/>
              <a:endCxn id="10" idx="3"/>
            </p:cNvCxnSpPr>
            <p:nvPr/>
          </p:nvCxnSpPr>
          <p:spPr>
            <a:xfrm flipH="1" flipV="1">
              <a:off x="4157292" y="1755850"/>
              <a:ext cx="1495734" cy="185985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="" xmlns:a16="http://schemas.microsoft.com/office/drawing/2014/main" id="{414AFE04-0248-9541-B8A0-49328CAAE6A2}"/>
                </a:ext>
              </a:extLst>
            </p:cNvPr>
            <p:cNvCxnSpPr>
              <a:cxnSpLocks/>
              <a:stCxn id="10" idx="3"/>
              <a:endCxn id="16" idx="1"/>
            </p:cNvCxnSpPr>
            <p:nvPr/>
          </p:nvCxnSpPr>
          <p:spPr>
            <a:xfrm>
              <a:off x="4157292" y="1755850"/>
              <a:ext cx="1485898" cy="9597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8A5BA974-29EF-2149-9362-BAF4B4F3B898}"/>
                </a:ext>
              </a:extLst>
            </p:cNvPr>
            <p:cNvCxnSpPr>
              <a:cxnSpLocks/>
              <a:stCxn id="10" idx="3"/>
              <a:endCxn id="17" idx="1"/>
            </p:cNvCxnSpPr>
            <p:nvPr/>
          </p:nvCxnSpPr>
          <p:spPr>
            <a:xfrm>
              <a:off x="4157292" y="1755850"/>
              <a:ext cx="1485571" cy="1184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5-конечная звезда 28">
              <a:extLst>
                <a:ext uri="{FF2B5EF4-FFF2-40B4-BE49-F238E27FC236}">
                  <a16:creationId xmlns="" xmlns:a16="http://schemas.microsoft.com/office/drawing/2014/main" id="{D1071C63-3158-9548-B0E2-A2002D71C551}"/>
                </a:ext>
              </a:extLst>
            </p:cNvPr>
            <p:cNvSpPr/>
            <p:nvPr/>
          </p:nvSpPr>
          <p:spPr>
            <a:xfrm>
              <a:off x="4285702" y="2429373"/>
              <a:ext cx="352926" cy="374862"/>
            </a:xfrm>
            <a:prstGeom prst="star5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2D18757A-A703-CE48-BBB8-318DEB808A21}"/>
                </a:ext>
              </a:extLst>
            </p:cNvPr>
            <p:cNvSpPr txBox="1"/>
            <p:nvPr/>
          </p:nvSpPr>
          <p:spPr>
            <a:xfrm>
              <a:off x="850790" y="3138204"/>
              <a:ext cx="3306501" cy="50843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defRPr sz="1100"/>
              </a:lvl1pPr>
            </a:lstStyle>
            <a:p>
              <a:r>
                <a:rPr lang="ru-RU" sz="1200" dirty="0" smtClean="0"/>
                <a:t>Группа 4. Информационно-коммуникационные направления</a:t>
              </a:r>
              <a:endParaRPr lang="ru-RU" sz="12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="" xmlns:a16="http://schemas.microsoft.com/office/drawing/2014/main" id="{2D18757A-A703-CE48-BBB8-318DEB808A21}"/>
                </a:ext>
              </a:extLst>
            </p:cNvPr>
            <p:cNvSpPr txBox="1"/>
            <p:nvPr/>
          </p:nvSpPr>
          <p:spPr>
            <a:xfrm>
              <a:off x="850841" y="4294306"/>
              <a:ext cx="3306501" cy="50328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defRPr sz="1100"/>
              </a:lvl1pPr>
            </a:lstStyle>
            <a:p>
              <a:r>
                <a:rPr lang="ru-RU" sz="1200" dirty="0" smtClean="0"/>
                <a:t>Группа 6. Экономические и </a:t>
              </a:r>
              <a:r>
                <a:rPr lang="ru-RU" sz="1200" dirty="0" err="1" smtClean="0"/>
                <a:t>социогуманитарные</a:t>
              </a:r>
              <a:r>
                <a:rPr lang="ru-RU" sz="1200" dirty="0" smtClean="0"/>
                <a:t> направления</a:t>
              </a:r>
              <a:endParaRPr lang="ru-RU" sz="120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2D18757A-A703-CE48-BBB8-318DEB808A21}"/>
                </a:ext>
              </a:extLst>
            </p:cNvPr>
            <p:cNvSpPr txBox="1"/>
            <p:nvPr/>
          </p:nvSpPr>
          <p:spPr>
            <a:xfrm>
              <a:off x="850790" y="3720829"/>
              <a:ext cx="3306501" cy="4937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noAutofit/>
            </a:bodyPr>
            <a:lstStyle>
              <a:defPPr>
                <a:defRPr lang="ru-RU"/>
              </a:defPPr>
              <a:lvl1pPr>
                <a:defRPr sz="1100"/>
              </a:lvl1pPr>
            </a:lstStyle>
            <a:p>
              <a:r>
                <a:rPr lang="ru-RU" sz="1200" dirty="0" smtClean="0"/>
                <a:t>Группа 5. </a:t>
              </a:r>
              <a:r>
                <a:rPr lang="ru-RU" sz="1200" dirty="0" err="1" smtClean="0"/>
                <a:t>Сервисно</a:t>
              </a:r>
              <a:r>
                <a:rPr lang="ru-RU" sz="1200" dirty="0" smtClean="0"/>
                <a:t>-эксплуатационные направления</a:t>
              </a:r>
              <a:endParaRPr lang="ru-RU" sz="1200" dirty="0"/>
            </a:p>
          </p:txBody>
        </p:sp>
      </p:grpSp>
      <p:sp>
        <p:nvSpPr>
          <p:cNvPr id="48" name="Shape 26"/>
          <p:cNvSpPr txBox="1">
            <a:spLocks/>
          </p:cNvSpPr>
          <p:nvPr/>
        </p:nvSpPr>
        <p:spPr>
          <a:xfrm>
            <a:off x="3131840" y="411177"/>
            <a:ext cx="5993906" cy="667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0234" tIns="40233" rIns="40234" bIns="40233"/>
          <a:lstStyle>
            <a:lvl1pPr>
              <a:defRPr sz="5300">
                <a:latin typeface="DINPro-Medium"/>
                <a:ea typeface="DINPro-Medium"/>
                <a:cs typeface="DINPro-Medium"/>
                <a:sym typeface="DINPro-Medium"/>
              </a:defRPr>
            </a:lvl1pPr>
          </a:lstStyle>
          <a:p>
            <a:pPr defTabSz="914273">
              <a:defRPr/>
            </a:pPr>
            <a:r>
              <a:rPr lang="ru-RU" sz="2000" dirty="0" smtClean="0">
                <a:sym typeface="Tahoma"/>
              </a:rPr>
              <a:t>Полная </a:t>
            </a:r>
            <a:r>
              <a:rPr lang="ru-RU" sz="2000" dirty="0">
                <a:sym typeface="Tahoma"/>
              </a:rPr>
              <a:t>унификация 1-го года обучения</a:t>
            </a:r>
            <a:endParaRPr lang="ru-RU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963972" y="195486"/>
            <a:ext cx="962821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91439" rIns="91439" bIns="91439" numCol="1" spcCol="38100" rtlCol="0" anchor="ctr">
            <a:noAutofit/>
          </a:bodyPr>
          <a:lstStyle/>
          <a:p>
            <a:pPr algn="ctr" defTabSz="1828754" hangingPunct="0">
              <a:defRPr/>
            </a:pPr>
            <a:r>
              <a:rPr lang="ru-RU" sz="14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Задача 1</a:t>
            </a:r>
            <a:endParaRPr lang="ru-RU" sz="1400" dirty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510102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_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0000FF"/>
      </a:hlink>
      <a:folHlink>
        <a:srgbClr val="FF00FF"/>
      </a:folHlink>
    </a:clrScheme>
    <a:fontScheme name="Оформление по умолчанию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Оформление по умолчани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3_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0000FF"/>
      </a:hlink>
      <a:folHlink>
        <a:srgbClr val="FF00FF"/>
      </a:folHlink>
    </a:clrScheme>
    <a:fontScheme name="Оформление по умолчанию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Оформление по умолчани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</TotalTime>
  <Words>3096</Words>
  <Application>Microsoft Office PowerPoint</Application>
  <PresentationFormat>Экран (16:9)</PresentationFormat>
  <Paragraphs>763</Paragraphs>
  <Slides>27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14_Оформление по умолчанию</vt:lpstr>
      <vt:lpstr>13_Оформление по умолчанию</vt:lpstr>
      <vt:lpstr>Методологический подход реализации модели высшего образования "2+2+2" в техническом вузе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МАИ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Любезная Елена Валентиновна</dc:creator>
  <cp:lastModifiedBy>Maria</cp:lastModifiedBy>
  <cp:revision>383</cp:revision>
  <cp:lastPrinted>2021-04-26T11:33:03Z</cp:lastPrinted>
  <dcterms:created xsi:type="dcterms:W3CDTF">2019-05-29T14:41:28Z</dcterms:created>
  <dcterms:modified xsi:type="dcterms:W3CDTF">2021-09-21T13:05:02Z</dcterms:modified>
</cp:coreProperties>
</file>