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  <p:sldMasterId id="2147483656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3" r:id="rId5"/>
    <p:sldId id="258" r:id="rId6"/>
    <p:sldId id="259" r:id="rId7"/>
    <p:sldId id="260" r:id="rId8"/>
    <p:sldId id="262" r:id="rId9"/>
  </p:sldIdLst>
  <p:sldSz cx="9906000" cy="6858000" type="A4"/>
  <p:notesSz cx="6797675" cy="9928225"/>
  <p:defaultTextStyle>
    <a:defPPr marL="0" marR="0" indent="0" algn="l" defTabSz="402336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201168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402336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603504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804672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1005840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1207008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1408176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1609344" algn="l" defTabSz="80467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F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6"/>
          </a:solidFill>
        </a:fill>
      </a:tcStyle>
    </a:wholeTbl>
    <a:band2H>
      <a:tcTxStyle/>
      <a:tcStyle>
        <a:tcBdr/>
        <a:fill>
          <a:solidFill>
            <a:srgbClr val="E6E7EB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CCA"/>
          </a:solidFill>
        </a:fill>
      </a:tcStyle>
    </a:wholeTbl>
    <a:band2H>
      <a:tcTxStyle/>
      <a:tcStyle>
        <a:tcBdr/>
        <a:fill>
          <a:solidFill>
            <a:srgbClr val="FFF6E6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BE5"/>
          </a:solidFill>
        </a:fill>
      </a:tcStyle>
    </a:wholeTbl>
    <a:band2H>
      <a:tcTxStyle/>
      <a:tcStyle>
        <a:tcBdr/>
        <a:fill>
          <a:solidFill>
            <a:srgbClr val="F2E7F2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092" autoAdjust="0"/>
  </p:normalViewPr>
  <p:slideViewPr>
    <p:cSldViewPr>
      <p:cViewPr varScale="1">
        <p:scale>
          <a:sx n="105" d="100"/>
          <a:sy n="105" d="100"/>
        </p:scale>
        <p:origin x="1464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12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-1152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89944-0B20-4325-8492-733596581999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32C83-B36C-43D9-8233-150790175E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04672" latinLnBrk="0">
      <a:defRPr sz="1100">
        <a:latin typeface="+mn-lt"/>
        <a:ea typeface="+mn-ea"/>
        <a:cs typeface="+mn-cs"/>
        <a:sym typeface="Calibri"/>
      </a:defRPr>
    </a:lvl1pPr>
    <a:lvl2pPr indent="100584" defTabSz="804672" latinLnBrk="0">
      <a:defRPr sz="1100">
        <a:latin typeface="+mn-lt"/>
        <a:ea typeface="+mn-ea"/>
        <a:cs typeface="+mn-cs"/>
        <a:sym typeface="Calibri"/>
      </a:defRPr>
    </a:lvl2pPr>
    <a:lvl3pPr indent="201168" defTabSz="804672" latinLnBrk="0">
      <a:defRPr sz="1100">
        <a:latin typeface="+mn-lt"/>
        <a:ea typeface="+mn-ea"/>
        <a:cs typeface="+mn-cs"/>
        <a:sym typeface="Calibri"/>
      </a:defRPr>
    </a:lvl3pPr>
    <a:lvl4pPr indent="301752" defTabSz="804672" latinLnBrk="0">
      <a:defRPr sz="1100">
        <a:latin typeface="+mn-lt"/>
        <a:ea typeface="+mn-ea"/>
        <a:cs typeface="+mn-cs"/>
        <a:sym typeface="Calibri"/>
      </a:defRPr>
    </a:lvl4pPr>
    <a:lvl5pPr indent="402336" defTabSz="804672" latinLnBrk="0">
      <a:defRPr sz="1100">
        <a:latin typeface="+mn-lt"/>
        <a:ea typeface="+mn-ea"/>
        <a:cs typeface="+mn-cs"/>
        <a:sym typeface="Calibri"/>
      </a:defRPr>
    </a:lvl5pPr>
    <a:lvl6pPr indent="502920" defTabSz="804672" latinLnBrk="0">
      <a:defRPr sz="1100">
        <a:latin typeface="+mn-lt"/>
        <a:ea typeface="+mn-ea"/>
        <a:cs typeface="+mn-cs"/>
        <a:sym typeface="Calibri"/>
      </a:defRPr>
    </a:lvl6pPr>
    <a:lvl7pPr indent="603504" defTabSz="804672" latinLnBrk="0">
      <a:defRPr sz="1100">
        <a:latin typeface="+mn-lt"/>
        <a:ea typeface="+mn-ea"/>
        <a:cs typeface="+mn-cs"/>
        <a:sym typeface="Calibri"/>
      </a:defRPr>
    </a:lvl7pPr>
    <a:lvl8pPr indent="704088" defTabSz="804672" latinLnBrk="0">
      <a:defRPr sz="1100">
        <a:latin typeface="+mn-lt"/>
        <a:ea typeface="+mn-ea"/>
        <a:cs typeface="+mn-cs"/>
        <a:sym typeface="Calibri"/>
      </a:defRPr>
    </a:lvl8pPr>
    <a:lvl9pPr indent="804672" defTabSz="804672" latinLnBrk="0">
      <a:defRPr sz="11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5"/>
          <p:cNvSpPr>
            <a:spLocks noGrp="1"/>
          </p:cNvSpPr>
          <p:nvPr>
            <p:ph type="sldNum" sz="quarter" idx="2"/>
          </p:nvPr>
        </p:nvSpPr>
        <p:spPr>
          <a:xfrm>
            <a:off x="2367360" y="6492195"/>
            <a:ext cx="252776" cy="25052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8" name="Shape 16"/>
          <p:cNvSpPr>
            <a:spLocks noGrp="1"/>
          </p:cNvSpPr>
          <p:nvPr>
            <p:ph type="title"/>
          </p:nvPr>
        </p:nvSpPr>
        <p:spPr>
          <a:xfrm>
            <a:off x="2683578" y="331037"/>
            <a:ext cx="6686550" cy="508001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2367360" y="6492195"/>
            <a:ext cx="252776" cy="250529"/>
          </a:xfrm>
          <a:prstGeom prst="rect">
            <a:avLst/>
          </a:prstGeom>
          <a:ln w="25400">
            <a:miter lim="400000"/>
          </a:ln>
        </p:spPr>
        <p:txBody>
          <a:bodyPr wrap="none" lIns="40234" tIns="40233" rIns="40234" bIns="40233" anchor="ctr">
            <a:spAutoFit/>
          </a:bodyPr>
          <a:lstStyle>
            <a:lvl1pPr algn="r">
              <a:defRPr sz="1100">
                <a:solidFill>
                  <a:srgbClr val="888888"/>
                </a:solidFill>
                <a:latin typeface="DINPro-Black"/>
                <a:ea typeface="DINPro-Black"/>
                <a:cs typeface="DINPro-Black"/>
                <a:sym typeface="DINPro-Black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" name="Shape 3"/>
          <p:cNvSpPr/>
          <p:nvPr/>
        </p:nvSpPr>
        <p:spPr>
          <a:xfrm>
            <a:off x="2444263" y="6454529"/>
            <a:ext cx="7507725" cy="1"/>
          </a:xfrm>
          <a:prstGeom prst="line">
            <a:avLst/>
          </a:prstGeom>
          <a:ln w="50800">
            <a:solidFill>
              <a:srgbClr val="797979"/>
            </a:solidFill>
          </a:ln>
        </p:spPr>
        <p:txBody>
          <a:bodyPr lIns="40234" tIns="40233" rIns="40234" bIns="40233"/>
          <a:lstStyle/>
          <a:p>
            <a:endParaRPr/>
          </a:p>
        </p:txBody>
      </p:sp>
      <p:sp>
        <p:nvSpPr>
          <p:cNvPr id="5" name="Shape 5"/>
          <p:cNvSpPr/>
          <p:nvPr userDrawn="1"/>
        </p:nvSpPr>
        <p:spPr>
          <a:xfrm>
            <a:off x="3193718" y="260649"/>
            <a:ext cx="6727834" cy="1224135"/>
          </a:xfrm>
          <a:prstGeom prst="rect">
            <a:avLst/>
          </a:prstGeom>
          <a:solidFill>
            <a:srgbClr val="008ED2"/>
          </a:solidFill>
          <a:ln w="12700">
            <a:miter lim="400000"/>
          </a:ln>
        </p:spPr>
        <p:txBody>
          <a:bodyPr lIns="40234" tIns="40233" rIns="40234" bIns="40233"/>
          <a:lstStyle/>
          <a:p>
            <a:endParaRPr dirty="0"/>
          </a:p>
        </p:txBody>
      </p:sp>
      <p:sp>
        <p:nvSpPr>
          <p:cNvPr id="6" name="Shape 6"/>
          <p:cNvSpPr/>
          <p:nvPr/>
        </p:nvSpPr>
        <p:spPr>
          <a:xfrm>
            <a:off x="2504729" y="267537"/>
            <a:ext cx="662570" cy="635001"/>
          </a:xfrm>
          <a:prstGeom prst="rect">
            <a:avLst/>
          </a:prstGeom>
          <a:solidFill>
            <a:srgbClr val="008ED2"/>
          </a:solidFill>
          <a:ln w="12700">
            <a:miter lim="400000"/>
          </a:ln>
        </p:spPr>
        <p:txBody>
          <a:bodyPr lIns="40234" tIns="40233" rIns="40234" bIns="40233"/>
          <a:lstStyle/>
          <a:p>
            <a:endParaRPr/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2683578" y="331037"/>
            <a:ext cx="6686550" cy="5080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0234" tIns="40233" rIns="40234" bIns="40233"/>
          <a:lstStyle/>
          <a:p>
            <a:r>
              <a:rPr dirty="0" err="1" smtClean="0"/>
              <a:t>Тек</a:t>
            </a:r>
            <a:r>
              <a:rPr lang="ru-RU" dirty="0" smtClean="0"/>
              <a:t>с</a:t>
            </a:r>
            <a:r>
              <a:rPr dirty="0" smtClean="0"/>
              <a:t>т </a:t>
            </a:r>
            <a:r>
              <a:rPr dirty="0" err="1"/>
              <a:t>заголовка</a:t>
            </a:r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1609725" y="1600200"/>
            <a:ext cx="6686550" cy="52578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0234" tIns="40233" rIns="40234" bIns="40233"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3218" r="4722"/>
          <a:stretch>
            <a:fillRect/>
          </a:stretch>
        </p:blipFill>
        <p:spPr bwMode="auto">
          <a:xfrm>
            <a:off x="0" y="44624"/>
            <a:ext cx="2504728" cy="9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736304" y="6453336"/>
            <a:ext cx="7113240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DINPro-Medium"/>
              </a:defRPr>
            </a:lvl1pPr>
          </a:lstStyle>
          <a:p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 spd="med"/>
  <p:hf hdr="0" ftr="0" dt="0"/>
  <p:txStyles>
    <p:titleStyle>
      <a:lvl1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1pPr>
      <a:lvl2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2pPr>
      <a:lvl3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3pPr>
      <a:lvl4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4pPr>
      <a:lvl5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5pPr>
      <a:lvl6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6pPr>
      <a:lvl7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7pPr>
      <a:lvl8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8pPr>
      <a:lvl9pPr marL="0" marR="0" indent="0" algn="l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900" b="0" i="0" u="none" strike="noStrike" cap="none" spc="0" baseline="0">
          <a:ln>
            <a:noFill/>
          </a:ln>
          <a:solidFill>
            <a:srgbClr val="FFFFFF"/>
          </a:solidFill>
          <a:uFillTx/>
          <a:latin typeface="DINPro-Regular"/>
          <a:ea typeface="DINPro-Regular"/>
          <a:cs typeface="DINPro-Regular"/>
          <a:sym typeface="DINPro-Regular"/>
        </a:defRPr>
      </a:lvl9pPr>
    </p:titleStyle>
    <p:bodyStyle>
      <a:lvl1pPr marL="301752" marR="0" indent="-301752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1pPr>
      <a:lvl2pPr marL="488550" marR="0" indent="-287382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2pPr>
      <a:lvl3pPr marL="670560" marR="0" indent="-268224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3pPr>
      <a:lvl4pPr marL="925373" marR="0" indent="-321869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4pPr>
      <a:lvl5pPr marL="1126541" marR="0" indent="-321869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5pPr>
      <a:lvl6pPr marL="1327709" marR="0" indent="-321869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6pPr>
      <a:lvl7pPr marL="1528877" marR="0" indent="-321869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7pPr>
      <a:lvl8pPr marL="1730045" marR="0" indent="-321869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8pPr>
      <a:lvl9pPr marL="1931213" marR="0" indent="-321869" algn="l" defTabSz="804672" rtl="0" latinLnBrk="0">
        <a:lnSpc>
          <a:spcPct val="100000"/>
        </a:lnSpc>
        <a:spcBef>
          <a:spcPts val="1012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4EA4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1pPr>
      <a:lvl2pPr marL="0" marR="0" indent="201168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2pPr>
      <a:lvl3pPr marL="0" marR="0" indent="402336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3pPr>
      <a:lvl4pPr marL="0" marR="0" indent="603504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4pPr>
      <a:lvl5pPr marL="0" marR="0" indent="804672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5pPr>
      <a:lvl6pPr marL="0" marR="0" indent="1005840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6pPr>
      <a:lvl7pPr marL="0" marR="0" indent="1207008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7pPr>
      <a:lvl8pPr marL="0" marR="0" indent="1408176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8pPr>
      <a:lvl9pPr marL="0" marR="0" indent="1609344" algn="r" defTabSz="8046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Pro-Black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CE7F2-0A99-4B26-93F3-C40C0F4291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J,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2950" y="1628800"/>
            <a:ext cx="8530530" cy="4680520"/>
          </a:xfrm>
        </p:spPr>
        <p:txBody>
          <a:bodyPr/>
          <a:lstStyle/>
          <a:p>
            <a:pPr algn="just"/>
            <a:endParaRPr lang="ru-RU" sz="1400" i="1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ВОЗМОЖНОСТИ УНИФИКАЦИИ ОТДЕЛЬНЫХ ОСНОВНЫХ ОБРАЗОВАТЕЛЬНЫХ ПРОГРАММ В РАМКАХ УГСН 24.00.00 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УГСН 25.00.00 В ЦЕЛЯХ РЕАЛИЗАЦИИ «СИСТЕМЫ 2+»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ru-RU" sz="16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Сообщение</a:t>
            </a: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Кущёв Н.П., учёный секретарь ФУМО по УГСН 25.00.00</a:t>
            </a:r>
          </a:p>
          <a:p>
            <a:pPr>
              <a:spcBef>
                <a:spcPts val="0"/>
              </a:spcBef>
            </a:pPr>
            <a:r>
              <a:rPr lang="ru-RU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«Аэронавигация и эксплуатация авиационной и ракетно-космической техники»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 flipH="1">
            <a:off x="1960190" y="6542880"/>
            <a:ext cx="7817346" cy="25052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Заседание совета УМО по УГСН 24.00.00 «Авиационная и ракетно-космическая техника» 21-26 09.2021 г. г. Алушта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6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J,</a:t>
            </a:r>
            <a:r>
              <a:rPr lang="ru-RU" sz="16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6496" y="1412776"/>
            <a:ext cx="9073008" cy="496855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Послание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Президента России Федеральному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Собранию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15.01.2020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 быть обеспечено расширение возможностей региональных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ведущих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вузов в индивидуализации образовательных траекторий, в том числе по запросам предприятий и организаций тех регионов России, где имеется дефицит инженерных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кадров); </a:t>
            </a: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Поручение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Президента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 от 24.01.2020 г. №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Пр-113</a:t>
            </a:r>
          </a:p>
          <a:p>
            <a:pPr algn="just">
              <a:spcBef>
                <a:spcPts val="0"/>
              </a:spcBef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должны обеспечивать для студентов, осваивающих образовательные программы высшего образования, возможность выбора направления подготовки начиная с третьего года обучения» («Система 2+»); </a:t>
            </a: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Поручение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Президента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 от 28.03.2020 г. № Пр-589 (п.1 ж-2.) (Обеспечить пересмотр перечня специальностей и направлений подготовки высшего образования, номенклатуры научных специальностей, по которым присуждаются учёные степени. Принять меры по их укрупнению, созданию условий для подготовки кадров с высшим образованием и проведению научных исследований на междисциплинарной основе. Учитывать необходимость сохранения особенностей подготовки кадров по программам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специалитета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отдельных отраслей экономики);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ассоциации глобальных университетов от 17.04.2020 г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(Разработка ФГОС ВО 4, как часть системных изменений нормативного правового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обеспечения);</a:t>
            </a:r>
          </a:p>
          <a:p>
            <a:pPr algn="just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расширенного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заседания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КС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Минобрнауки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России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области образования «Инженерное дело, технологии и технические науки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от 31.03.2021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концепции и макете ФГОС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нового поколения;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концепции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укрупнения перечней С и НП).</a:t>
            </a:r>
            <a:endParaRPr lang="ru-RU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i="1" dirty="0" smtClean="0"/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 flipH="1">
            <a:off x="1960190" y="6542880"/>
            <a:ext cx="7817346" cy="250529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ru-RU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Заседание совета УМО по УГСН 24.00.00 «Авиационная и ракетно-космическая техника» 21-26 09.2021 г. г. Алушта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52800" y="404664"/>
            <a:ext cx="6552728" cy="702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Нормативная правовая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реализации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«Системы 2+» 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5810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6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J,</a:t>
            </a:r>
            <a:r>
              <a:rPr lang="ru-RU" sz="16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6496" y="1772816"/>
            <a:ext cx="9073008" cy="4608512"/>
          </a:xfrm>
        </p:spPr>
        <p:txBody>
          <a:bodyPr/>
          <a:lstStyle/>
          <a:p>
            <a:pPr algn="just">
              <a:spcBef>
                <a:spcPts val="0"/>
              </a:spcBef>
            </a:pPr>
            <a:endParaRPr lang="ru-RU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от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декабря 2012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№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273-ФЗ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«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Об образовании в Российской Федерации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»;</a:t>
            </a:r>
            <a:endPara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ru-RU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от 26 мая 2021 г. № 144-ФЗ «О внесении изменений в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Федеральный закон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«Об образовании в Российской Федерации»;</a:t>
            </a:r>
          </a:p>
          <a:p>
            <a:pPr algn="just">
              <a:spcBef>
                <a:spcPts val="0"/>
              </a:spcBef>
            </a:pPr>
            <a:endPara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от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июня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г. №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170-ФЗ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внесении изменений в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отдельные законодательные акты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Российской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Федерации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» (Новая редакция статьи 92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Федерального закона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 от 29 декабря 2012 г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№ 273-ФЗ);</a:t>
            </a:r>
          </a:p>
          <a:p>
            <a:pPr algn="just">
              <a:spcBef>
                <a:spcPts val="0"/>
              </a:spcBef>
            </a:pPr>
            <a:endPara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Информационное письмо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науки и высшего образования Российской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 28 мая 2021 г. № МН-5/1091;</a:t>
            </a:r>
          </a:p>
          <a:p>
            <a:pPr algn="just"/>
            <a:endParaRPr lang="ru-RU" sz="1400" i="1" dirty="0" smtClean="0"/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 flipH="1">
            <a:off x="1960190" y="6542880"/>
            <a:ext cx="7817346" cy="25052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Заседание совета УМО по УГСН 24.00.00 «Авиационная и ракетно-космическая техника» 21-26 09.2021 г. г. Алушта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52800" y="404664"/>
            <a:ext cx="65527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Нормативная правовая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реализации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«Системы 2+»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(продолжение)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9477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528" y="1700808"/>
            <a:ext cx="8420100" cy="1470025"/>
          </a:xfrm>
        </p:spPr>
        <p:txBody>
          <a:bodyPr/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J,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8504" y="1484784"/>
            <a:ext cx="8928992" cy="4824536"/>
          </a:xfrm>
        </p:spPr>
        <p:txBody>
          <a:bodyPr/>
          <a:lstStyle/>
          <a:p>
            <a:pPr indent="539750" algn="just">
              <a:spcBef>
                <a:spcPts val="0"/>
              </a:spcBef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нового Перечня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классификации специальностей и направлений подготовки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позволит: </a:t>
            </a: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 algn="just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реализовать требования к результатам освоения основных образовательных программ единых для всех направлений подготовки/специальностей УГСН;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обеспечить реализацию «Системы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2+», а именно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перечню компетенций (элементов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компетенций) и индикаторам их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достижений, которые должны быть сформированы на первых двух курсах обучения и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предоставления студентам права выбора направления подготовки (специальности) после окончания второго курса;</a:t>
            </a: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единому для УГСН перечню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вступительных испытаний (ЕГЭ);</a:t>
            </a: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наличию модуля профориентации на 1-2 курсах обучения;</a:t>
            </a: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182563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гибкому механизму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выбора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студентами образовательных траекторий с третьего года обучения.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i="1" dirty="0" smtClean="0">
              <a:solidFill>
                <a:schemeClr val="tx1"/>
              </a:solidFill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 flipH="1">
            <a:off x="1960190" y="6542880"/>
            <a:ext cx="7817346" cy="250529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Заседание совета УМО по УГСН 24.00.00 «Авиационная и ракетно-космическая техника» 21-26 09.2021 г. г. Алушта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68824" y="332657"/>
            <a:ext cx="62646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студентам возможности</a:t>
            </a:r>
            <a:r>
              <a:rPr lang="ru-RU" sz="2000" dirty="0"/>
              <a:t>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выбора направления подготовки начиная с третьего года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2608020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528" y="1700808"/>
            <a:ext cx="8420100" cy="1470025"/>
          </a:xfrm>
        </p:spPr>
        <p:txBody>
          <a:bodyPr/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J,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8504" y="1484784"/>
            <a:ext cx="9001000" cy="4896544"/>
          </a:xfrm>
        </p:spPr>
        <p:txBody>
          <a:bodyPr/>
          <a:lstStyle/>
          <a:p>
            <a:pPr indent="539750" algn="just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Данное требование особенно актуально для инженерной области образования. Существует дефицит выпускников вузов, подготовленных по программам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специалитета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Ограничивают такую востребованную подготовку именно действующие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Перечни специальностей и направлений подготовки высшего образования.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инженерных специальностей в Перечнях значительно меньше количества направлений подготовки, что и определяет возможную траекторию получения высшего образования по конкретным направлениям инженерной деятельности.</a:t>
            </a: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9750" algn="just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проекта нового Перечня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классификации специальностей и направлений подготовки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высшего образования позволит, при необходимости:</a:t>
            </a:r>
          </a:p>
          <a:p>
            <a:pPr algn="just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вводить подготовку кадров по программам </a:t>
            </a:r>
            <a:r>
              <a:rPr lang="ru-R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специалитета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произвольным (актуальным) направлениям подготовки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УГСН;</a:t>
            </a:r>
          </a:p>
          <a:p>
            <a:pPr indent="450000" algn="just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исключить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жесткое требование об обязательном различии специальности и направления подготовки в общей основе и общем названии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450000" algn="just">
              <a:spcBef>
                <a:spcPts val="0"/>
              </a:spcBef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унификацию подготовки кадров на первых двух курсах обучения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внутри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УГСН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так и между смежными УГСН,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том числе между </a:t>
            </a:r>
            <a:r>
              <a:rPr lang="ru-R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бакалавриатом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специалитетом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400" i="1" dirty="0" smtClean="0"/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 flipH="1">
            <a:off x="1960190" y="6542880"/>
            <a:ext cx="7817346" cy="25052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Заседание совета УМО по УГСН 24.00.00 «Авиационная и ракетно-космическая техника» 21-26 09.2021 г. г. Алушта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40832" y="332655"/>
            <a:ext cx="61926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Учесть необходимость сохранения особенностей подготовки кадров по программам </a:t>
            </a:r>
            <a:r>
              <a:rPr lang="ru-RU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специалитета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отдельных отраслей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146602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528" y="1700808"/>
            <a:ext cx="8420100" cy="1470025"/>
          </a:xfrm>
        </p:spPr>
        <p:txBody>
          <a:bodyPr/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J,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6496" y="1628800"/>
            <a:ext cx="9001000" cy="4752528"/>
          </a:xfrm>
        </p:spPr>
        <p:txBody>
          <a:bodyPr/>
          <a:lstStyle/>
          <a:p>
            <a:pPr indent="540385" algn="just">
              <a:lnSpc>
                <a:spcPct val="95000"/>
              </a:lnSpc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Актуализация действующих Перечней направлений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подготовки 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специальностей,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учётом снятия запрета на существование одноименных направлений подготовки </a:t>
            </a:r>
            <a:r>
              <a:rPr lang="ru-RU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бакалавриата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специалитета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позволит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обеспечить: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развитие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междисциплинарных образовательных программ, в том числе в рамках реализации образовательных программ в сетевой форме;</a:t>
            </a:r>
          </a:p>
          <a:p>
            <a:pPr algn="just">
              <a:lnSpc>
                <a:spcPct val="95000"/>
              </a:lnSpc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возможность организации единой подготовки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обучающихся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УГСН (в том числе смежным УГСН)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 первых двух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годах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обучения 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предоставления им права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выбора направления подготовки (специальности) после окончания второго курса;</a:t>
            </a:r>
          </a:p>
          <a:p>
            <a:pPr algn="just">
              <a:lnSpc>
                <a:spcPct val="95000"/>
              </a:lnSpc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– единый перечень вступительных испытаний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(набор ЕГЭ)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 смежным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УГСН;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5000"/>
              </a:lnSpc>
            </a:pP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– единые требования к условиям реализации и профессиональному «ядру» подготовки (единые общепрофессиональные компетенции 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индикаторы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их достижения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) для смежных УГСН. </a:t>
            </a:r>
          </a:p>
          <a:p>
            <a:pPr algn="just">
              <a:lnSpc>
                <a:spcPct val="95000"/>
              </a:lnSpc>
            </a:pP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Выступающих в качестве дополнительных критериев, обеспечивающих успешное внедрение «Системы 2+».</a:t>
            </a:r>
          </a:p>
          <a:p>
            <a:pPr algn="just"/>
            <a:endParaRPr lang="ru-RU" sz="1400" i="1" dirty="0" smtClean="0"/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 flipH="1">
            <a:off x="1831949" y="6542880"/>
            <a:ext cx="7945587" cy="25052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Заседание совета ФУМО по УГСН 24.00.00 «Авиационная и ракетно-космическая техника» 21-26 09.2021 г. г. Алушта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24808" y="332656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условий для подготовки кадров с высшим образованием на междисциплинарной 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r>
              <a:rPr lang="en-US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един</a:t>
            </a:r>
            <a:r>
              <a:rPr lang="ru-RU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 </a:t>
            </a:r>
            <a:r>
              <a:rPr lang="ru-RU" sz="1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предметным содержанием </a:t>
            </a:r>
            <a:r>
              <a:rPr lang="ru-RU" sz="1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профессиональной деятельности</a:t>
            </a:r>
            <a:endParaRPr lang="ru-RU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799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4528" y="1700808"/>
            <a:ext cx="8420100" cy="1470025"/>
          </a:xfrm>
        </p:spPr>
        <p:txBody>
          <a:bodyPr/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J,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ООООО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6616" y="1700808"/>
            <a:ext cx="8064896" cy="4680520"/>
          </a:xfrm>
        </p:spPr>
        <p:txBody>
          <a:bodyPr/>
          <a:lstStyle/>
          <a:p>
            <a:pPr algn="just"/>
            <a:endParaRPr lang="ru-RU" sz="1400" i="1" dirty="0" smtClean="0"/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 flipH="1">
            <a:off x="1831949" y="6542880"/>
            <a:ext cx="7945587" cy="25052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en-US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Заседание совета ФУМО по УГСН 24.00.00 «Авиационная и ракетно-космическая техника» 21-26 09.2021 г. г. Алушта</a:t>
            </a:r>
            <a:endParaRPr lang="ru-RU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139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Оформление по умолчанию">
  <a:themeElements>
    <a:clrScheme name="Оформление по умолчанию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0000FF"/>
      </a:hlink>
      <a:folHlink>
        <a:srgbClr val="FF00FF"/>
      </a:folHlink>
    </a:clrScheme>
    <a:fontScheme name="Оформление по умолчанию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Оформление по умолчани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0000FF"/>
      </a:hlink>
      <a:folHlink>
        <a:srgbClr val="FF00FF"/>
      </a:folHlink>
    </a:clrScheme>
    <a:fontScheme name="Оформление по умолчанию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Оформление по умолчани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blurRad="76200" dist="381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953</Words>
  <Application>Microsoft Office PowerPoint</Application>
  <PresentationFormat>Лист A4 (210x297 мм)</PresentationFormat>
  <Paragraphs>98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Calibri</vt:lpstr>
      <vt:lpstr>DINPro-Black</vt:lpstr>
      <vt:lpstr>DINPro-Medium</vt:lpstr>
      <vt:lpstr>DINPro-Regular</vt:lpstr>
      <vt:lpstr>Tahoma</vt:lpstr>
      <vt:lpstr>Times New Roman</vt:lpstr>
      <vt:lpstr>3_Оформление по умолчанию</vt:lpstr>
      <vt:lpstr>Тема Office</vt:lpstr>
      <vt:lpstr>J,ООООО</vt:lpstr>
      <vt:lpstr>J,ООООО</vt:lpstr>
      <vt:lpstr>J,ООООО</vt:lpstr>
      <vt:lpstr>J,ООООО</vt:lpstr>
      <vt:lpstr>J,ООООО</vt:lpstr>
      <vt:lpstr>J,ООООО</vt:lpstr>
      <vt:lpstr>J,ООООО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Учёного Совета МАИ</dc:title>
  <dc:creator>Татьяна Терещенко</dc:creator>
  <cp:lastModifiedBy>Кущёв Николай Петрович</cp:lastModifiedBy>
  <cp:revision>262</cp:revision>
  <cp:lastPrinted>2021-09-20T14:30:37Z</cp:lastPrinted>
  <dcterms:modified xsi:type="dcterms:W3CDTF">2021-09-27T09:37:43Z</dcterms:modified>
</cp:coreProperties>
</file>