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77" r:id="rId4"/>
    <p:sldId id="281" r:id="rId5"/>
    <p:sldId id="280" r:id="rId6"/>
    <p:sldId id="283" r:id="rId7"/>
    <p:sldId id="284" r:id="rId8"/>
  </p:sldIdLst>
  <p:sldSz cx="9144000" cy="5715000" type="screen16x1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5">
          <p15:clr>
            <a:srgbClr val="A4A3A4"/>
          </p15:clr>
        </p15:guide>
        <p15:guide id="2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1116" y="114"/>
      </p:cViewPr>
      <p:guideLst>
        <p:guide orient="horz" pos="1845"/>
        <p:guide pos="5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24E3A-2F23-4806-8EC8-D21385142DF6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0B83B-28FB-42E9-9BDF-BDFFAAC46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4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B83B-28FB-42E9-9BDF-BDFFAAC46EB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0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B83B-28FB-42E9-9BDF-BDFFAAC46EB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28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B83B-28FB-42E9-9BDF-BDFFAAC46E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3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0B83B-28FB-42E9-9BDF-BDFFAAC46E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3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268947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6891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0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6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268947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122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4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5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3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4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8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2FBCF07-7A74-4EAD-9C8B-1ED764BE31C2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05230EA4-6C2B-4ACF-BFCF-7E443FC8C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14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53" t="12423" r="664" b="77500"/>
          <a:stretch/>
        </p:blipFill>
        <p:spPr bwMode="auto">
          <a:xfrm rot="5400000" flipV="1">
            <a:off x="-2532805" y="2521443"/>
            <a:ext cx="5737820" cy="69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53" t="12423" r="592" b="77500"/>
          <a:stretch/>
        </p:blipFill>
        <p:spPr bwMode="auto">
          <a:xfrm rot="10800000" flipV="1">
            <a:off x="-108521" y="4942969"/>
            <a:ext cx="9269991" cy="794850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53" t="12423" r="592" b="77500"/>
          <a:stretch/>
        </p:blipFill>
        <p:spPr bwMode="auto">
          <a:xfrm rot="5400000" flipV="1">
            <a:off x="8448631" y="83810"/>
            <a:ext cx="769267" cy="601648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>
          <a:xfrm>
            <a:off x="8676456" y="-22820"/>
            <a:ext cx="576064" cy="30427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C96DEA-D647-4F74-B15C-7825EF7CA959}" type="slidenum">
              <a:rPr lang="ru-RU" sz="1800" b="1" smtClean="0">
                <a:effectLst/>
                <a:latin typeface="Franklin Gothic Demi Cond" pitchFamily="34" charset="0"/>
              </a:rPr>
              <a:pPr algn="ctr"/>
              <a:t>‹#›</a:t>
            </a:fld>
            <a:endParaRPr lang="ru-RU" sz="1800" b="1" dirty="0">
              <a:effectLst/>
              <a:latin typeface="Franklin Gothic Demi Cond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268947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827584" y="625252"/>
            <a:ext cx="76328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6" descr="https://onf.ru/sites/default/files/cms/wp-content/uploads/2018/05/logo_v3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r="24925" b="24701"/>
          <a:stretch/>
        </p:blipFill>
        <p:spPr bwMode="auto">
          <a:xfrm>
            <a:off x="-11364" y="5162570"/>
            <a:ext cx="694932" cy="5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6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i.pinimg.com/564x/0c/2e/b9/0c2eb93ad91790e22aab11b9c28b16f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27205" r="199"/>
          <a:stretch/>
        </p:blipFill>
        <p:spPr bwMode="auto">
          <a:xfrm>
            <a:off x="-36512" y="0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thumbor.newswave.ru/d1u5bhYIS8NC5DJqU9flR0DEfYc=/fit-in/1200x0/filters:quality(80)/https:/vtruda.ru/media/cache/2021/07/07/onf-bbacbbdd66.png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humbor.newswave.ru/d1u5bhYIS8NC5DJqU9flR0DEfYc=/fit-in/1200x0/filters:quality(80)/https:/vtruda.ru/media/cache/2021/07/07/onf-bbacbbdd66.png"/>
          <p:cNvSpPr>
            <a:spLocks noChangeAspect="1" noChangeArrowheads="1"/>
          </p:cNvSpPr>
          <p:nvPr/>
        </p:nvSpPr>
        <p:spPr bwMode="auto">
          <a:xfrm>
            <a:off x="307975" y="6615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onf.ru/sites/default/files/cms/wp-content/uploads/2018/05/logo_v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r="24925" b="24701"/>
          <a:stretch/>
        </p:blipFill>
        <p:spPr bwMode="auto">
          <a:xfrm>
            <a:off x="7812360" y="120061"/>
            <a:ext cx="1149160" cy="8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8256" y="4441676"/>
            <a:ext cx="8838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Математические и естественные науки</a:t>
            </a:r>
            <a:endParaRPr lang="ru-RU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12" y="3291289"/>
            <a:ext cx="681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НОВЫЕ ПОДХОДЫ К АККРЕДИТАЦИОННЫМ ПОКАЗАТЕЛЯМ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ПРОГРАММАМ ВЫСШЕГО ОБРАЗОВАНИЯ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36512" y="2281436"/>
            <a:ext cx="5238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Экспертная сессия тематической площадки ЦШ ОНФ «ОБРАЗОВАНИЕ»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4243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«Осознание» постановки задачи по разработке </a:t>
            </a:r>
            <a:r>
              <a:rPr lang="ru-RU" sz="1800" dirty="0" err="1" smtClean="0">
                <a:solidFill>
                  <a:schemeClr val="tx1"/>
                </a:solidFill>
              </a:rPr>
              <a:t>аккредитационных</a:t>
            </a:r>
            <a:r>
              <a:rPr lang="ru-RU" sz="1800" dirty="0" smtClean="0">
                <a:solidFill>
                  <a:schemeClr val="tx1"/>
                </a:solidFill>
              </a:rPr>
              <a:t> показателей (АП)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598" y="938401"/>
            <a:ext cx="2304256" cy="1703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А: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уточнение целей процедуры государственной аккредитации (ГА)</a:t>
            </a:r>
          </a:p>
          <a:p>
            <a:endParaRPr lang="ru-RU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2598" y="3001516"/>
            <a:ext cx="2304256" cy="25656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уточнение причин и источников определения 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аккредитационных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показателей по классификационным группам разной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крупности»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774698"/>
            <a:ext cx="3546015" cy="9233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Вариант 1. ГА устанавливает  соответствие образовательных программ  минимальным требованиям к  качеству </a:t>
            </a:r>
            <a:r>
              <a:rPr lang="ru-RU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ru-RU" sz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(Так было, когда ГА проводилась по требованиям ФГОС)</a:t>
            </a:r>
            <a:endParaRPr lang="ru-RU" sz="12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75856" y="1913845"/>
            <a:ext cx="3565805" cy="10772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Вариант 2. ГА имеет целью и выявление образовательных программ лучшей практики</a:t>
            </a:r>
            <a:b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(В таком случае ГА   будет «конкурировать» с мониторингом эффективности, мониторингом академического лидерства и т.п.)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3249224"/>
            <a:ext cx="3402000" cy="5847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anose="020B0606020202030204" pitchFamily="34" charset="0"/>
              </a:rPr>
              <a:t>АП по направлениям подготовки (специальностям)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stCxn id="7" idx="3"/>
            <a:endCxn id="22" idx="1"/>
          </p:cNvCxnSpPr>
          <p:nvPr/>
        </p:nvCxnSpPr>
        <p:spPr>
          <a:xfrm flipV="1">
            <a:off x="2866854" y="1236363"/>
            <a:ext cx="409002" cy="553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3" idx="1"/>
            <a:endCxn id="7" idx="3"/>
          </p:cNvCxnSpPr>
          <p:nvPr/>
        </p:nvCxnSpPr>
        <p:spPr>
          <a:xfrm flipH="1" flipV="1">
            <a:off x="2866854" y="1790361"/>
            <a:ext cx="409002" cy="662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419872" y="4524398"/>
            <a:ext cx="3421790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АП по области образования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19872" y="5089748"/>
            <a:ext cx="3419841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И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нституциональные АП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6" name="Прямая соединительная линия 25"/>
          <p:cNvCxnSpPr>
            <a:stCxn id="18" idx="3"/>
            <a:endCxn id="24" idx="1"/>
          </p:cNvCxnSpPr>
          <p:nvPr/>
        </p:nvCxnSpPr>
        <p:spPr>
          <a:xfrm flipV="1">
            <a:off x="2866854" y="3541612"/>
            <a:ext cx="553018" cy="742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9" idx="1"/>
            <a:endCxn id="18" idx="3"/>
          </p:cNvCxnSpPr>
          <p:nvPr/>
        </p:nvCxnSpPr>
        <p:spPr>
          <a:xfrm flipH="1">
            <a:off x="2866854" y="4177826"/>
            <a:ext cx="553018" cy="10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9" idx="1"/>
            <a:endCxn id="18" idx="3"/>
          </p:cNvCxnSpPr>
          <p:nvPr/>
        </p:nvCxnSpPr>
        <p:spPr>
          <a:xfrm flipH="1" flipV="1">
            <a:off x="2866854" y="4284363"/>
            <a:ext cx="553018" cy="409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30" idx="1"/>
            <a:endCxn id="18" idx="3"/>
          </p:cNvCxnSpPr>
          <p:nvPr/>
        </p:nvCxnSpPr>
        <p:spPr>
          <a:xfrm flipH="1" flipV="1">
            <a:off x="2866854" y="4284363"/>
            <a:ext cx="553018" cy="9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нутый угол 35"/>
          <p:cNvSpPr/>
          <p:nvPr/>
        </p:nvSpPr>
        <p:spPr>
          <a:xfrm>
            <a:off x="7146990" y="697260"/>
            <a:ext cx="1808238" cy="1027914"/>
          </a:xfrm>
          <a:prstGeom prst="foldedCorner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  должны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опираться на требования ФГОС,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агрузка 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ВУЗы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ГА должна быть минимальной 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7146990" y="1938975"/>
            <a:ext cx="1822750" cy="1267531"/>
          </a:xfrm>
          <a:prstGeom prst="foldedCorner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 существенно расширяют понятие качества образования, </a:t>
            </a:r>
          </a:p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ВУЗы</a:t>
            </a:r>
            <a:r>
              <a:rPr lang="en-US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стремиться к достижению АП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>
            <a:endCxn id="36" idx="1"/>
          </p:cNvCxnSpPr>
          <p:nvPr/>
        </p:nvCxnSpPr>
        <p:spPr>
          <a:xfrm flipV="1">
            <a:off x="6804294" y="1211217"/>
            <a:ext cx="342696" cy="13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3" idx="3"/>
            <a:endCxn id="19" idx="1"/>
          </p:cNvCxnSpPr>
          <p:nvPr/>
        </p:nvCxnSpPr>
        <p:spPr>
          <a:xfrm>
            <a:off x="6841661" y="2452454"/>
            <a:ext cx="305329" cy="120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419872" y="4008549"/>
            <a:ext cx="3422867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 Narrow" panose="020B0606020202030204" pitchFamily="34" charset="0"/>
              </a:rPr>
              <a:t>АП по УГНС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«Осознание» постановки задачи по разработке </a:t>
            </a:r>
            <a:r>
              <a:rPr lang="ru-RU" sz="1800" dirty="0" err="1">
                <a:solidFill>
                  <a:schemeClr val="tx1"/>
                </a:solidFill>
              </a:rPr>
              <a:t>аккредитационных</a:t>
            </a:r>
            <a:r>
              <a:rPr lang="ru-RU" sz="1800" dirty="0">
                <a:solidFill>
                  <a:schemeClr val="tx1"/>
                </a:solidFill>
              </a:rPr>
              <a:t> показателей (АП) 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36154"/>
            <a:ext cx="2304256" cy="28426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С: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азведение АП для двух процедур при государственной аккредитации  (первичная аккредитация и дальнейший 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аккредитационный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мониторинг)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91881" y="1225146"/>
            <a:ext cx="2088232" cy="12003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Первичная аккредитация </a:t>
            </a:r>
            <a:b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(после первого года обучения)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00266" y="3433564"/>
            <a:ext cx="2079848" cy="6463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Аккредитационный</a:t>
            </a:r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мониторинг 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stCxn id="7" idx="3"/>
            <a:endCxn id="22" idx="1"/>
          </p:cNvCxnSpPr>
          <p:nvPr/>
        </p:nvCxnSpPr>
        <p:spPr>
          <a:xfrm flipV="1">
            <a:off x="2915816" y="1825311"/>
            <a:ext cx="576065" cy="1032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3" idx="1"/>
            <a:endCxn id="7" idx="3"/>
          </p:cNvCxnSpPr>
          <p:nvPr/>
        </p:nvCxnSpPr>
        <p:spPr>
          <a:xfrm flipH="1" flipV="1">
            <a:off x="2915816" y="2857500"/>
            <a:ext cx="584450" cy="899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нутый угол 35"/>
          <p:cNvSpPr/>
          <p:nvPr/>
        </p:nvSpPr>
        <p:spPr>
          <a:xfrm>
            <a:off x="6084169" y="880150"/>
            <a:ext cx="2885570" cy="1890322"/>
          </a:xfrm>
          <a:prstGeom prst="foldedCorner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ru-RU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Работают  показатели: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востребованности 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образовательной </a:t>
            </a: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программы,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к</a:t>
            </a: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ачества  условий ее реализации,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к</a:t>
            </a: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ачества подготовки обучающихся  (по ФОС вуза первого года обучения).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Ограниченно работают АП качества процессов и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не работают показатели  «выхода»</a:t>
            </a:r>
            <a:endParaRPr lang="ru-RU" sz="1200" b="1" i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6084169" y="3001516"/>
            <a:ext cx="2885571" cy="2376264"/>
          </a:xfrm>
          <a:prstGeom prst="foldedCorner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Работают  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показатели: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востребованности образовательной </a:t>
            </a: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программы</a:t>
            </a:r>
            <a:endParaRPr lang="ru-RU" sz="1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качества условий ее </a:t>
            </a: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реализации и образовательного процесса </a:t>
            </a:r>
            <a:r>
              <a:rPr lang="ru-RU" sz="12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Удовлетворенности студентов качеством программы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Качества подготовки  выпускников </a:t>
            </a:r>
            <a:r>
              <a:rPr lang="ru-RU" sz="12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(соответствие ВКР целям программы, удовлетворенность </a:t>
            </a:r>
            <a:r>
              <a:rPr lang="ru-RU" sz="1200" i="1" dirty="0">
                <a:solidFill>
                  <a:srgbClr val="000000"/>
                </a:solidFill>
                <a:latin typeface="Arial Narrow" panose="020B0606020202030204" pitchFamily="34" charset="0"/>
              </a:rPr>
              <a:t>профессионального сообщества  качеством </a:t>
            </a:r>
            <a:r>
              <a:rPr lang="ru-RU" sz="12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выпускников и т.д.)</a:t>
            </a:r>
            <a:endParaRPr lang="ru-RU" sz="1200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>
            <a:stCxn id="22" idx="3"/>
            <a:endCxn id="36" idx="1"/>
          </p:cNvCxnSpPr>
          <p:nvPr/>
        </p:nvCxnSpPr>
        <p:spPr>
          <a:xfrm>
            <a:off x="5580113" y="1825311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3" idx="3"/>
            <a:endCxn id="19" idx="1"/>
          </p:cNvCxnSpPr>
          <p:nvPr/>
        </p:nvCxnSpPr>
        <p:spPr>
          <a:xfrm>
            <a:off x="5580114" y="3756730"/>
            <a:ext cx="504055" cy="432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9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«Осознание» постановки задачи по разработке </a:t>
            </a:r>
            <a:r>
              <a:rPr lang="ru-RU" sz="1800" dirty="0" err="1">
                <a:solidFill>
                  <a:schemeClr val="tx1"/>
                </a:solidFill>
              </a:rPr>
              <a:t>аккредитационных</a:t>
            </a:r>
            <a:r>
              <a:rPr lang="ru-RU" sz="1800" dirty="0">
                <a:solidFill>
                  <a:schemeClr val="tx1"/>
                </a:solidFill>
              </a:rPr>
              <a:t> показателей (АП) 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057300"/>
            <a:ext cx="2304256" cy="39814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Требуется уточнение понятийного аппарата и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применяеимых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методик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(Что понимаем под критерием качества? под </a:t>
            </a:r>
            <a:r>
              <a:rPr lang="ru-RU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показателем? Количественные пороги входят в АП или они будут выставляться отдельно?)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8754" y="769268"/>
            <a:ext cx="5193726" cy="32932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ПРИМЕР 1.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Доходы НИОКР на 1-го НПР.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Это  уже АП? Или АП будет: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«Доходы НИОКР на 1-го НПР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не ниже 50 т. р. (для выполнения минимального качества),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не ниже 100 т. р.(для выполнения критерия лучшей практики).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Кто и по какой методике будет определять «пороговые значения» для АП? 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Данный показатель – институциональный, его нельзя рассчитать для одной образовательной программы. Какие критерий качества он характеризует (критерий качества условий реализации в части кадрового обеспечения? Или критерий качества практической подготовки?)    </a:t>
            </a:r>
            <a:endParaRPr lang="ru-RU" sz="12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stCxn id="7" idx="3"/>
            <a:endCxn id="22" idx="1"/>
          </p:cNvCxnSpPr>
          <p:nvPr/>
        </p:nvCxnSpPr>
        <p:spPr>
          <a:xfrm flipV="1">
            <a:off x="2987824" y="2415873"/>
            <a:ext cx="710930" cy="632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4" idx="1"/>
            <a:endCxn id="7" idx="3"/>
          </p:cNvCxnSpPr>
          <p:nvPr/>
        </p:nvCxnSpPr>
        <p:spPr>
          <a:xfrm flipH="1" flipV="1">
            <a:off x="2987824" y="3048033"/>
            <a:ext cx="683504" cy="186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671328" y="4081636"/>
            <a:ext cx="5193726" cy="16619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ПРИМЕР 2</a:t>
            </a:r>
            <a:r>
              <a:rPr lang="ru-RU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«Вытесняющие» друг друга АП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АП 1: доля обучающихся по программе магистратуры, поступивших из «своего» </a:t>
            </a:r>
            <a:r>
              <a:rPr lang="ru-RU" sz="14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бакалавриата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(характеризует критерий качества «удовлетворенность студентов своим вузом»)</a:t>
            </a:r>
          </a:p>
          <a:p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А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П2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:  доля обучающихся по программе магистратуры, поступивших из </a:t>
            </a:r>
            <a:r>
              <a:rPr 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других вузов </a:t>
            </a:r>
            <a:r>
              <a:rPr 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(характеризует критерий качества «востребованность программы») </a:t>
            </a:r>
            <a:endParaRPr lang="ru-RU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5605"/>
            <a:ext cx="7704856" cy="418058"/>
          </a:xfrm>
        </p:spPr>
        <p:txBody>
          <a:bodyPr/>
          <a:lstStyle/>
          <a:p>
            <a:pPr algn="ctr"/>
            <a:r>
              <a:rPr lang="ru-RU" sz="1800" dirty="0" smtClean="0"/>
              <a:t>Фрагмент критериев качества образования и </a:t>
            </a:r>
            <a:r>
              <a:rPr lang="ru-RU" sz="1800" dirty="0" err="1" smtClean="0"/>
              <a:t>аккредитационных</a:t>
            </a:r>
            <a:r>
              <a:rPr lang="ru-RU" sz="1800" dirty="0" smtClean="0"/>
              <a:t> показателей в зависимости от целей гос. аккредитации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67691"/>
              </p:ext>
            </p:extLst>
          </p:nvPr>
        </p:nvGraphicFramePr>
        <p:xfrm>
          <a:off x="683568" y="697260"/>
          <a:ext cx="8280918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3">
                  <a:extLst>
                    <a:ext uri="{9D8B030D-6E8A-4147-A177-3AD203B41FA5}">
                      <a16:colId xmlns:a16="http://schemas.microsoft.com/office/drawing/2014/main" val="33425344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3777016299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3667429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(ГА устанавливает минимальное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качество образовательных программ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 </a:t>
                      </a:r>
                      <a:b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(ГА выявляет программ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лучшей практики)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61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Первичная аккредитация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условий реализации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(АП формируются  на основе  ФГОС</a:t>
                      </a:r>
                      <a:r>
                        <a:rPr lang="ru-RU" sz="1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способ оценки - проверка выполнения требований по данным сайта и  показателям стат. отчетности).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подготовки обучающихся 1 года обучения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(АП: ФОС вуза соответствует целям программы, способ оценки – экспертиза ФУМО </a:t>
                      </a:r>
                      <a:r>
                        <a:rPr lang="ru-RU" sz="1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СПК) и т.д.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применяется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4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Аккредита-ционный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условий реализации  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(АП – соответствие услови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 реализации требованиям не ниже  ФГОС, способ оценки - проверка выполнения требований по данным сайта и  показателям стат. отчетности).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подготовки обучающихся и выпускников 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АП: соответствие </a:t>
                      </a:r>
                      <a:r>
                        <a:rPr lang="ru-RU" sz="1300" b="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ВКР </a:t>
                      </a:r>
                      <a:r>
                        <a:rPr lang="ru-RU" sz="13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целям программы, способ оценки – экспертиза достижений студентов (портфолио) и</a:t>
                      </a:r>
                      <a:r>
                        <a:rPr lang="ru-RU" sz="13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ВКР</a:t>
                      </a:r>
                      <a:endParaRPr lang="ru-RU" sz="13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критерии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показатели)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варианта 1 +                                                                                                                                                  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Востребованность образовательной программы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Полнота и доступность информации о программе (в том числе для иностранцев)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Система внутренней оценки качества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Цифровая образовательная среда и условия для индивидуализации обучения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Условия для мобильности студентов и преподавателей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Удовлетворенность  студентов, выпускников, работодателей (способ оценки  – анкетирование) 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867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6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088" y="841276"/>
            <a:ext cx="8065392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показатель среднего балла ЕГЭ как показатель «качества входа». Стоит подумать о возможности использования этого показателя для «нормирования» входных условий, чтобы корректно оценить динамику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показатель «трудоустройства» через размер заработной платы выпускников как показатель «качества выхода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знаниевые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тесты для оценивания компетенций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выпускников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унифицированные оценочные средства для оценивания универсальных и общепрофессиональных компетенций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выпускников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осторожностью отнестись к выбору варианта 2 реализации модели государственной аккредитации (выявление программ лучшей практики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как основному.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49188"/>
            <a:ext cx="7992888" cy="504056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группа </a:t>
            </a:r>
            <a:r>
              <a:rPr lang="ru-RU" sz="2000" dirty="0" smtClean="0"/>
              <a:t>НЕ </a:t>
            </a:r>
            <a:r>
              <a:rPr lang="ru-RU" sz="2000" dirty="0"/>
              <a:t>рекомендует использовать в качестве АП и способов </a:t>
            </a:r>
            <a:r>
              <a:rPr lang="ru-RU" sz="2000" dirty="0" smtClean="0"/>
              <a:t>оценки</a:t>
            </a:r>
            <a:r>
              <a:rPr lang="en-US" sz="2000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0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756776"/>
            <a:ext cx="820891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целями и функциями государственной аккредитации (минимум качества и (или) выявление лучшей практики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группы критериев качества образования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учетом международных подходов), после чего сформировать систему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аккредитационных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показателей, согласованную с ФГОС и лицензионными показателями, а также классифицированную по различным признакам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Навести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порядок с Реестрами организаций, проводящих профессионально-общественную аккредитацию (сейчас их три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совершенно разных на сайтах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Национального агентства развития квалификаций,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требования к организациям, осуществляющим ПОА, сделать один официальный Реестр ПОА, которые будут 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читываться при ГА.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arenR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Оптимизировать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систему сбора данных от организаций (мониторинги, статистическая отчетность) и согласовать в них все методики  расчета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одинаковых показателей.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93204"/>
            <a:ext cx="7992888" cy="418058"/>
          </a:xfrm>
        </p:spPr>
        <p:txBody>
          <a:bodyPr/>
          <a:lstStyle/>
          <a:p>
            <a:r>
              <a:rPr lang="ru-RU" sz="2000" dirty="0"/>
              <a:t>Что группа рекомендует </a:t>
            </a:r>
            <a:r>
              <a:rPr lang="ru-RU" sz="2000" dirty="0" err="1"/>
              <a:t>Минобрнауки</a:t>
            </a:r>
            <a:r>
              <a:rPr lang="ru-RU" sz="2000" dirty="0"/>
              <a:t> и </a:t>
            </a:r>
            <a:r>
              <a:rPr lang="ru-RU" sz="2000" dirty="0" err="1"/>
              <a:t>Рособрнадзору</a:t>
            </a:r>
            <a:r>
              <a:rPr lang="ru-RU" sz="2000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4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8e31b676fc253b77faa7c633353f98c6082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915</Words>
  <Application>Microsoft Office PowerPoint</Application>
  <PresentationFormat>Экран (16:10)</PresentationFormat>
  <Paragraphs>85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Franklin Gothic Demi Cond</vt:lpstr>
      <vt:lpstr>Times New Roman</vt:lpstr>
      <vt:lpstr>Wingdings</vt:lpstr>
      <vt:lpstr>Тема Office</vt:lpstr>
      <vt:lpstr>Презентация PowerPoint</vt:lpstr>
      <vt:lpstr>«Осознание» постановки задачи по разработке аккредитационных показателей (АП) </vt:lpstr>
      <vt:lpstr>«Осознание» постановки задачи по разработке аккредитационных показателей (АП) </vt:lpstr>
      <vt:lpstr>«Осознание» постановки задачи по разработке аккредитационных показателей (АП) </vt:lpstr>
      <vt:lpstr>Фрагмент критериев качества образования и аккредитационных показателей в зависимости от целей гос. аккредитации</vt:lpstr>
      <vt:lpstr> Что группа НЕ рекомендует использовать в качестве АП и способов оценки:</vt:lpstr>
      <vt:lpstr>Что группа рекомендует Минобрнауки и Рособрнадзору?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Кущёв Николай Петрович</cp:lastModifiedBy>
  <cp:revision>76</cp:revision>
  <dcterms:created xsi:type="dcterms:W3CDTF">2021-09-07T21:05:37Z</dcterms:created>
  <dcterms:modified xsi:type="dcterms:W3CDTF">2021-09-28T12:35:19Z</dcterms:modified>
</cp:coreProperties>
</file>