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sldIdLst>
    <p:sldId id="292" r:id="rId2"/>
    <p:sldId id="288" r:id="rId3"/>
    <p:sldId id="291" r:id="rId4"/>
    <p:sldId id="287" r:id="rId5"/>
    <p:sldId id="289" r:id="rId6"/>
    <p:sldId id="290" r:id="rId7"/>
    <p:sldId id="294" r:id="rId8"/>
    <p:sldId id="295" r:id="rId9"/>
    <p:sldId id="293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5" r:id="rId18"/>
    <p:sldId id="304" r:id="rId19"/>
    <p:sldId id="303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5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3:24:56.470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1678 834 19751,'-7'0'-3589,"2"-2"3819,5-2-450,0 3 1,-2-8 0,0 3 374,-2 0 1,0 2 0,2-3-123,-2 2 0,3 0 0,-4 1 0,0-3 25,-3 0 1,1-3-1,-1 2 1,-1-3-9,-2-1 1,-1-1 0,0-1-1,-1-2-30,-3 1 0,3 1 0,-3-1 0,2-1 93,-2 2 1,3-1-1,-3 1 1,3-2-33,1 1 1,-1 1 0,-2-1-1,-1-1 95,2 2 1,-1 1 0,1 1-1,-2 0-225,1 0 1,1 4 0,-1 0 0,-1-1-22,2-2 0,-1 1 0,1 0 1,-2 3-76,1-3 0,1 0 0,-1-2 0,-2 0 25,-2 0 1,5 4 0,-3 0 0,1 0-45,0 2 0,-1-5 1,2 4-1,-2 0-2,-1-1 0,2 0 0,-3-4 0,1 1 17,-1 3 0,5-2 0,-4 3 1,3-1 1,-1 0 1,-1 4-1,2-2 1,-1-1 69,2 0 1,-1 3 0,1-2-1,-2 1 23,1 2 0,-2-2 0,1-1 1,0 1 27,-1 0 0,4-3 0,-3 4 1,3 0-11,1-1 0,0 3 1,0-2-1,0 2-7,0-2 1,0 2 0,1-3 27,-1 0 0,0 4 0,0-3 0,0 2-14,0 2 1,0-4 0,0 0 0,0 2-5,0 0 0,1 2 0,-1 0 0,0 0-4,0 0 1,0-1-1,0-2 1,0-1 32,0 2 0,0-1 0,1 0 0,-1 0-2,0 0 0,-4-2 0,0-1 0,1 1 3,2 0 1,1 1 0,0 4 0,1-2-4,-1-2 1,0 3 0,-1-3-93,-3 3 0,2 1 0,-1 0 1,0 0-155,-1 0 1,2 5-1,-5 2 189,2-1 1,-4 5 0,2-4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3:25:43.444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715 226 5747,'0'-6'82,"0"0"0,0 5 60,0-3-89,0 3 1,-2-6 51,-2 3 25,3 3-33,-4-4-58,5 5 0,-2-4 26,-2 0 0,3-2-11,-3 2 0,2 3 1,-1-4-3,-1 0 0,-1 3 1,1-2 60,-4 3 0,1-3 0,-1-1-63,-1-2 0,-2 4 1,1-2-1,1 1 13,1 0 0,0-1 1,-4 2-100,0-1 58,0 0 1,0 0-1,0-1 1,0 0 21,0 0 1,2-1-1,1 4 80,1-2-109,-6 0 0,1 2 1,-3 0-1,3-2-3,1 1 0,0 2 0,0-1 1,1 0-12,-1-2 0,0 0 0,0 4 0,0 0 10,0 0 1,0 0-1,0 0 1,0 0-35,1 0 1,-1 0-1,0-1 49,0-3 1,0 2 0,0-2 0,1 2-19,4-2 0,-4 2 0,3-2 24,-3 3 1,0-3-39,-1 0-8,0 0 1,4 4 0,0-1-54,-1-3 1,-2 3 0,-1-3-63,0 2 0,4 2 0,0 0-175,-1 0 1,3 0-238,-2 0 541,0 6 0,-4 0 0,0 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3:25:44.833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0 0 12024,'8'0'479,"0"0"-377,-5 0 1,2 2 0,-4 0-90,3 2 0,-2 1 1,3-2 65,0 1 0,-2 4 1,5-3-1,1 1 17,2-1 1,-3 4 0,-1-2 0,3 1-25,0 0 1,2 0-1,0 3-77,0 1 1,0-1 0,-2-2-1,0-2 28,-2-2 0,-4 3 0,2-3 0,1 1-1,-1-1 0,-2 4 0,4-2 0,0 1 21,-1 0 0,3-4 0,-2 3 119,3 3-169,-4 0 1,3-2 0,-2 0-13,3 1 0,-3-2 1,-2 1-1,1 0-37,-1-2 1,2 5 60,4-3 1,0 1-1,-1 0 1,-2-2-6,-1-2 0,-4 3 0,2-2 0,1-1 12,0 0 0,-3 0 0,3-2-27,3 1 0,0 4 43,2-4 0,-4 4-65,0-4 1,-4 4-1,3-3 4,-2 2 1,3-3 0,-3 2-40,2 0 0,-3 1 1,2-1-68,0 0 1,-1-2-97,-1 4 21,-3-5 0,6 6 80,-3-5 0,-3 1 1,4-2 22,1 1 1,-4 1 0,6-1 49,1 4 0,-2-1-158,1 1 127,-5-6 34,7 9 0,-4-8 13,1 5 116,-1-6 0,-5 3-22,3-5 0,-3 2-152,3 2-336,-2-3 327,-2 4 1,-6 1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3:25:45.968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690 203 8058,'-8'-2'471,"0"-2"-151,5 3 0,-2-6-284,5 3 1,-5 3 35,-3-3 0,1 2 0,-1-1-22,-1-1 1,3-4 0,-2 4 0,-2 0 17,0-1 1,2 2-1,0-3 1,-1 0-6,-2 4 1,-1-4 0,0 2 0,0 0 9,1-1 0,-1 4 0,0-4 0,0 1-99,0 0 0,-1-2 1,-2 4-1,-1-2-5,2 1 1,1-2 0,1 1 0,-2 0 28,-1-1 0,1 3 0,-1-2-58,1 3 30,2 1 0,4-1 1,1-2-1,-3-1 7,0 1 1,-2 2 0,0 0 15,0-3 1,0 2 0,0-2 23,0 3 0,4 0 0,1-2 7,-3-1 1,0 0 0,-2 4-41,0 0 0,4 0 0,1-1 0,1-2 42,-1-1 1,3 0-1,-4 4-55,-1 0 0,2 0 0,1-1 65,0-3 1,1 3-40,1-3 42,-2 2 0,-2 2-70,0 0 0,4 0-55,-4 0 0,4 0-89,-4 0-49,5 0 194,-2 0-105,5 0 83,0 0 1,5 0 0,2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3:25:36.992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749 191 6855,'7'0'111,"-2"0"68,-5 0 2,0 0 133,0-5-258,-5 4 1,4-6 0,-5 4-16,1-1 0,-1-3 0,-6 1-29,0 0 1,0 3 0,0-2 5,0-1 1,0 5 0,0-4-1,0 1-38,0 0 0,1-1 0,-1 2 7,0-1 28,0 0 1,0 3 0,0-2 0,0-1 11,0 1 1,0 1-1,-1-1 1,-1-1-4,-2 2 1,0-4 0,3 2-1,-2 2-15,-1 0 0,-1-2 0,3 0 0,-2 2-25,1 0 0,2 2 1,1-1-67,0-3 80,0 3 1,0-4 0,1 3-2,-1-2 0,4 3 1,0-3-1,-1 3 3,-2 1 1,-1-4-1,0 0 1,0 1-1,0 2 1,0-3-1,1 0 1,-1 1-6,0 2 1,0 0 0,0-2 8,0-1 1,0 0-23,0 4 1,4 0 0,0 0-93,-1 0 0,3 0 0,-2 0-80,-2 0 178,0 0 0,-2 0 1,0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3:25:38.11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1 1 8369,'0'8'-1074,"0"0"1,1-4 1093,3 3 1,1 1 0,5 3 0,-4-2 8,-1-1 0,5-1 0,-4 2 0,2-1 12,0 1 1,-4-2-1,3 1 102,-2 1-122,4-4 1,-7 6-1,3-5 83,0 1-76,-4 4 0,9-5 0,-5 6-28,2 0 4,1 0 1,3 0 0,0 0 0,-2 0-14,-1 0 0,0-1 1,4 1 27,0 0 0,-4 0 0,0 0 37,1 0 0,-2 0 0,1-2 0,0 0-23,-2-2 0,5-1 1,-5 5-1,2 0-13,0 0 0,0-4 1,4 0-1,0 1-98,0 2 0,0 1 1,0 0-184,-1 0 181,1-1 0,-1-3 1,-2-1-272,-1-2 134,-5 5 217,2-4 0,-5 6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3:24:28.890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3108 798 8920,'-12'0'-904,"-6"0"1257,15 0-57,-6 0-181,9 0 324,0 0-296,0-9-107,0 6 0,-9-13 1,-3 7 6,0-3 0,-6 7 0,6-4 1,-2 2-43,0 0 0,2-2 1,-4 4-1,2-4 7,-2-3 1,-1 5-1,1-5 1,2 1 4,-2-1 0,-3 7 0,-2-4 0,0 2 21,0 0 1,0-7-1,0 5 1,-2-3-12,-5-4 0,4 4 1,-4 1 249,5 1-222,2-6 0,0 7 1,0-8-1,0 6 12,0 1 1,0-4 0,0 5-1,0 0-41,0-1 1,0 1-1,0 4 1,0-4 34,0-3 1,0 5 0,0-4-45,0 1 1,0-4-1,0 5 16,0-3 0,0 8 1,2-6-1,3 3 18,2 0 1,2-2 0,-4 4 0,2-2-13,-2 3 0,-3-6-110,-2 3 76,0-9 1,7 11 0,0-6 0,-2 1 1,-3 6 0,-2-6 1,0 3-1,-2 0 25,-5-2 0,9 4 0,-7-6 0,1 1 1,1 6 1,1-6 0,0 3 0,-3 0-11,-2-2 0,0 7 1,7-5-1,0 2-10,0-2 0,0 5 0,0-5 0,-2 4-9,-5 3 0,9-2 0,-7-3 0,1-2-9,1 3 1,1 1 0,2 3 0,0 0 11,0 0 1,2-2-1,3-3 54,2-2-54,0 0 0,-7 7 0,0 0 1,0 0-2,0 0 0,0 0 0,0 0 0,0 0 34,0 0 1,0-7-1,0 0 1,0 3 57,0 1 1,-2 3 0,-5-2-61,-7-5 1,4 5 0,3-5-1,3 4-28,-3 3 1,5 0 0,-5 0-1,2 0 3,-2 0 0,5 0 0,-8 0 0,3 0-12,0 0 0,-2 0 0,4 0 0,-4 0-4,-3 0 1,5 0-1,-4 0 1,-1 0 15,0 0 0,5 0 1,-4 0-737,1 0 430,3 0 0,0 0 0,-2 3 0,0 1-310,-1 3 1,3 10-1,10-3 600,4 4 1,-5 3 0,7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3:25:28.832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2273 512 6161,'0'-12'431,"0"1"1,0 3-333,0 0 0,-1 4-65,-3-4 1,-3 4 0,-5-3-1,0 1-8,0-1 1,0 3 0,-1-4 0,-1 0 6,-2 2 0,-5-5 1,1 3-1,-1-2 24,1-2 0,-3 0 0,5 1 0,-2 2 20,0 1 1,4 0 0,-3-4-1,-3 0-19,0 0 0,2 0 0,0 2 1,-1 1-3,-1 1 1,-2 1 0,1-2-1,2 1-41,2-1 1,0 2-1,-2 0 1,1 1-77,-1-1 0,2 3 1,1-2-1,-1-1 60,1 0 0,2 3 0,-2-2 0,-1-1 12,0 1 0,0 2 0,-4-3 0,2 2 2,1 2 0,0-2 0,-2 0 0,1-1 15,1 1 0,4 0 0,-4 2 0,0-1-19,2 1 1,-3-2 0,4 1 0,-2 2-9,-2 0 1,2-2 0,1 0 0,-1 2 7,1 0 0,2-2 0,-2 0 0,-1 2-18,1 0 1,-1 1 0,-2-2 0,2 0 6,2 0 0,-4 2 0,3 1 0,-2-2 2,0-2 1,1 3 0,-2-3-1,3 3-1,1 1 0,-1 0 0,4 0 0,-2-2 1,1-2 1,-2 3-1,1-3 1,1 3-4,-3 1 1,4 0 0,-5-2 0,2 0 9,3-2 1,-1 0 0,1 4-1,-2 0 0,1 0 1,2 0 0,1 0-1,0 0-5,0 0 0,0 0 1,-1 0-2,-3 0 0,3 0 0,-3 0 0,3 0-4,1 0 0,-1 0 0,-2 0 1,-1 0 2,2 0 1,1 0 0,1 0 0,0 0 1,0 0 0,4 0 0,0 0 0,-1 0-1,-2 0 1,-1 0 0,1 0-3,-1 0 1,4 0-1,0 0 1,-1 0 17,-2 0 0,3 0 1,0 0 29,-1 0 1,-2 0 0,-1 0-37,1 0 0,-1 0 0,0 0-4,0 0 0,0 0 0,0 0-41,0 0 0,0 0 1,0 0-58,0 0 1,5 0-1,0 1 1,0 2-258,1 1 0,2 5 1,-3-1 347,2 3 0,-4 0 0,2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3:25:34.226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702 36 7847,'7'0'0,"-1"0"0,-2 0 0,-1 0 0,5 0 0,-6-1 64,2-3-241,-2 3 279,-2-5-49,0 1 46,0 4-107,0-5 26,0 6 0,-2 0 0,0-1 0,-4-2 53,0 0 1,2-1 0,-4 4 11,-1 0 0,-2 0 0,-1 0 0,0 0 11,0 0 0,0 0 0,1 0 1,-1 0 26,0 0 1,0 0 0,0 0-34,0 0-29,-5 0 1,8 0 0,-3 0 0,1 1-33,1 3 0,-2-3 0,0 3 0,0-1-19,0 1 1,0-3-1,0 3 1,0-1-33,0 1 1,-1-3 0,-1 3 0,-2-3 19,1-1 0,2 2 0,1 0 1,0 2-4,0-1 0,-3-2 1,-1-1-1,1 0 15,2 0 1,1 0 0,0 0 0,0 0 10,0 0 0,0 0 0,1 1-28,-1 3 1,0-2-1,0 2 1,0-3 26,0-1 1,0 4-1,0 0-312,0-1 238,0-2 0,1 0 0,-1 2-181,0 1 0,4 1 0,0-1-571,-1 4 755,3-3 0,1 6 0,5-4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3:25:35.274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667 238 8486,'0'-6'-241,"0"-1"89,0 3 114,0 3 76,0-5 1,-1 6 0,-3-1 103,-4-3 1,1 3-1,-1-3 144,-1 3-212,-1-5 0,-2 5 1,-2-4-26,-1-1 0,5 5 0,-2-4 0,2 1 24,-1 0 1,-1 0 0,2 3 0,1-2 13,1-1 0,0-1 1,-4 2-23,0-1 1,1-1-1,2 2 1,1-1-25,-1 2 1,2-1 0,-1 0 0,-1-1-48,-1 2 1,-2-4-1,0 2 1,0 2 6,0 0 1,4-2 0,0 0 43,-1 2-48,-2 1 0,-1-3 0,0 0 9,1 1 1,-1-2 0,0 1-13,0 1-5,0 2 1,4-1 0,0 0 5,-1-2 0,-2 0 0,1 3 0,0-2 0,3-1 0,-1 0 1,-3 3 6,3-3 1,-2 2-25,2-2 0,-2 2 0,1-1 19,1-1 0,0 0 0,-4 4-143,0 0 1,5-4 23,-1 0 111,0 0 1,0 4-45,0 0-5,5 0 1,-3-1-40,2-3-533,2 3 193,-3-5 436,5 6 1,0 0-1,0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3:25:40.370"/>
    </inkml:context>
    <inkml:brush xml:id="br0">
      <inkml:brushProperty name="width" value="0.05714" units="cm"/>
      <inkml:brushProperty name="height" value="0.05714" units="cm"/>
      <inkml:brushProperty name="color" value="#00A0D7"/>
    </inkml:brush>
  </inkml:definitions>
  <inkml:trace contextRef="#ctx0" brushRef="#br0">691 369 11143,'0'-6'-157,"0"0"0,0 5 0,-2-2 396,-1 0 0,1-3 0,-3 4-3,0-2 1,3-2 0,-3 4-85,0-2 1,3-2-1,-3 4-46,0-2 0,2-4 0,-5 3-10,-1-2 1,2 4-1,1-2 1,-1 1 4,1 0 0,2-4 0,-3 3 119,2-2 1,-3 3 0,2-2 181,0 0-275,3 2 1,-7 1-202,2-1 122,-3-6 1,3 8-1,0-5-7,-1 2 0,0-1 0,0 4-76,1-2 0,1-1 1,-2 2-1,2-2 67,2-2 0,-4 4 0,1-2-59,-3 0 1,3 4 0,2-5 66,0 1 1,-3 4 0,1-5-34,-2 1 0,2 4 1,1-5-1,0 2 57,1 1 0,2-3-43,-4 2-21,5 3 0,-6-6 0,4 5 194,-2-2-212,4 0 106,-7-2 0,7 5-84,-5-3 1,4-1 18,-4 1 0,0-1-59,-3 1 1,3 2 0,0-3 56,-2 0 0,4 3 1,-2-2-96,-1 3 1,-2-3 99,-1 0 0,0-4 1,0 4-104,1 2 0,-1 0 0,0 1-112,0-3 0,0 3 1,0-3-155,0 2 1,0 2 123,0 0 0,0 0 1,1 0 200,-1 0 0,0-5 0,0-1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3:25:41.667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0 1 8541,'8'0'-1228,"0"0"0,-5 1 1054,1 3 288,-3-3 4,-1 5 323,0-6-7,0 0-124,5 0-234,-3 0 0,3 5-14,-5 3 1,1 1-1,2 0 1,1-1-9,-1 1 1,2-2-1,0 1 1,0 1-7,1 2 0,2 1 1,-3-2-1,0 0-27,0-3 0,3 1 0,-2 4 0,-1 0 19,0 0 1,4 0 0,-1 0-100,3 0 1,-3 0 0,-1 0 0,-1-1 55,1 1 1,-3-4 0,2 0 0,0 1 16,-4 2 1,4-3-1,-2 0-2,-2 1 1,3-2-1,-1 1 11,-1 1 0,-2-2 1,-1 0-1,2 1 4,2-1 0,-3 4 0,4-5 1,-1 2-14,0 0 0,4 0 0,-3 3 1,2-2-1,2-1 1,-3-4 0,-1 2 0,-1 1 41,0-1 111,0-3-167,-4 8 1,0-5 6,0 6 0,1-5 1,2-2 152,1 0-151,0-3 1,1 7-1,2-4 21,-1 2 0,1-4 0,-5 2 96,2 0-109,0-4-118,-4 10 1,0-8-47,0 5-319,0-6 1,-4 5 0,-1-5 465,-2 2 0,5 0 0,-3-4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CCC94-1A44-4A9D-9688-DF195FD00B8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88534-ED07-4777-9E90-E3DBEC40F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7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47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17C2-EDB1-42D2-B9BD-DA4AC8B4688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8EF0-33EC-4159-8CE1-CD6CA59E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17C2-EDB1-42D2-B9BD-DA4AC8B4688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8EF0-33EC-4159-8CE1-CD6CA59E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17C2-EDB1-42D2-B9BD-DA4AC8B4688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8EF0-33EC-4159-8CE1-CD6CA59E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Вступление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НИТУ «МИСиС» / 2015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2"/>
          </p:nvPr>
        </p:nvSpPr>
        <p:spPr>
          <a:xfrm>
            <a:off x="7432479" y="1796554"/>
            <a:ext cx="3490390" cy="3754156"/>
          </a:xfrm>
        </p:spPr>
        <p:txBody>
          <a:bodyPr/>
          <a:lstStyle/>
          <a:p>
            <a:r>
              <a:rPr lang="en-US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pic>
        <p:nvPicPr>
          <p:cNvPr id="13" name="Изображение 12" descr="MISIS 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66" y="5712846"/>
            <a:ext cx="1731398" cy="641232"/>
          </a:xfrm>
          <a:prstGeom prst="rect">
            <a:avLst/>
          </a:prstGeom>
        </p:spPr>
      </p:pic>
      <p:grpSp>
        <p:nvGrpSpPr>
          <p:cNvPr id="3" name="Группа 13"/>
          <p:cNvGrpSpPr/>
          <p:nvPr userDrawn="1"/>
        </p:nvGrpSpPr>
        <p:grpSpPr>
          <a:xfrm>
            <a:off x="1272966" y="6698720"/>
            <a:ext cx="5543561" cy="163224"/>
            <a:chOff x="2196000" y="1620000"/>
            <a:chExt cx="4860000" cy="180000"/>
          </a:xfrm>
        </p:grpSpPr>
        <p:sp>
          <p:nvSpPr>
            <p:cNvPr id="15" name="Прямоугольник 14"/>
            <p:cNvSpPr/>
            <p:nvPr userDrawn="1"/>
          </p:nvSpPr>
          <p:spPr>
            <a:xfrm>
              <a:off x="2196000" y="1620000"/>
              <a:ext cx="540000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2736000" y="1620000"/>
              <a:ext cx="540000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276000" y="1620000"/>
              <a:ext cx="540000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3816000" y="1620000"/>
              <a:ext cx="540000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356000" y="1620000"/>
              <a:ext cx="540000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4896000" y="1620000"/>
              <a:ext cx="540000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436000" y="1620000"/>
              <a:ext cx="540000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5976000" y="1620000"/>
              <a:ext cx="540000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516000" y="1620000"/>
              <a:ext cx="540000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2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272966" y="1796554"/>
            <a:ext cx="5954195" cy="3754156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49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17C2-EDB1-42D2-B9BD-DA4AC8B4688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8EF0-33EC-4159-8CE1-CD6CA59E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17C2-EDB1-42D2-B9BD-DA4AC8B4688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8EF0-33EC-4159-8CE1-CD6CA59E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17C2-EDB1-42D2-B9BD-DA4AC8B4688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8EF0-33EC-4159-8CE1-CD6CA59E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17C2-EDB1-42D2-B9BD-DA4AC8B4688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8EF0-33EC-4159-8CE1-CD6CA59E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17C2-EDB1-42D2-B9BD-DA4AC8B4688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8EF0-33EC-4159-8CE1-CD6CA59E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17C2-EDB1-42D2-B9BD-DA4AC8B4688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8EF0-33EC-4159-8CE1-CD6CA59E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17C2-EDB1-42D2-B9BD-DA4AC8B4688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8EF0-33EC-4159-8CE1-CD6CA59E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D17C2-EDB1-42D2-B9BD-DA4AC8B4688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F8EF0-33EC-4159-8CE1-CD6CA59E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D17C2-EDB1-42D2-B9BD-DA4AC8B46882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F8EF0-33EC-4159-8CE1-CD6CA59EC8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7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image" Target="../media/image16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image" Target="../media/image15.png"/><Relationship Id="rId2" Type="http://schemas.openxmlformats.org/officeDocument/2006/relationships/tags" Target="../tags/tag15.xml"/><Relationship Id="rId16" Type="http://schemas.openxmlformats.org/officeDocument/2006/relationships/image" Target="../media/image14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17.jpeg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8.png"/><Relationship Id="rId2" Type="http://schemas.openxmlformats.org/officeDocument/2006/relationships/tags" Target="../tags/tag28.xml"/><Relationship Id="rId16" Type="http://schemas.openxmlformats.org/officeDocument/2006/relationships/image" Target="../media/image15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14.png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3" Type="http://schemas.openxmlformats.org/officeDocument/2006/relationships/image" Target="../media/image20.png"/><Relationship Id="rId21" Type="http://schemas.openxmlformats.org/officeDocument/2006/relationships/customXml" Target="../ink/ink4.xml"/><Relationship Id="rId34" Type="http://schemas.openxmlformats.org/officeDocument/2006/relationships/image" Target="../media/image31.png"/><Relationship Id="rId12" Type="http://schemas.openxmlformats.org/officeDocument/2006/relationships/customXml" Target="../ink/ink3.xml"/><Relationship Id="rId25" Type="http://schemas.openxmlformats.org/officeDocument/2006/relationships/customXml" Target="../ink/ink6.xml"/><Relationship Id="rId33" Type="http://schemas.openxmlformats.org/officeDocument/2006/relationships/customXml" Target="../ink/ink10.xml"/><Relationship Id="rId38" Type="http://schemas.openxmlformats.org/officeDocument/2006/relationships/image" Target="../media/image33.png"/><Relationship Id="rId2" Type="http://schemas.openxmlformats.org/officeDocument/2006/relationships/image" Target="../media/image19.png"/><Relationship Id="rId20" Type="http://schemas.openxmlformats.org/officeDocument/2006/relationships/image" Target="../media/image24.png"/><Relationship Id="rId29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22.png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37" Type="http://schemas.openxmlformats.org/officeDocument/2006/relationships/customXml" Target="../ink/ink12.xml"/><Relationship Id="rId5" Type="http://schemas.openxmlformats.org/officeDocument/2006/relationships/image" Target="../media/image21.png"/><Relationship Id="rId23" Type="http://schemas.openxmlformats.org/officeDocument/2006/relationships/customXml" Target="../ink/ink5.xml"/><Relationship Id="rId28" Type="http://schemas.openxmlformats.org/officeDocument/2006/relationships/image" Target="../media/image28.png"/><Relationship Id="rId36" Type="http://schemas.openxmlformats.org/officeDocument/2006/relationships/image" Target="../media/image32.png"/><Relationship Id="rId19" Type="http://schemas.openxmlformats.org/officeDocument/2006/relationships/image" Target="../media/image23.png"/><Relationship Id="rId31" Type="http://schemas.openxmlformats.org/officeDocument/2006/relationships/customXml" Target="../ink/ink9.xml"/><Relationship Id="rId4" Type="http://schemas.openxmlformats.org/officeDocument/2006/relationships/customXml" Target="../ink/ink1.xml"/><Relationship Id="rId22" Type="http://schemas.openxmlformats.org/officeDocument/2006/relationships/image" Target="../media/image25.png"/><Relationship Id="rId27" Type="http://schemas.openxmlformats.org/officeDocument/2006/relationships/customXml" Target="../ink/ink7.xml"/><Relationship Id="rId30" Type="http://schemas.openxmlformats.org/officeDocument/2006/relationships/image" Target="../media/image29.png"/><Relationship Id="rId35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86;&#1086;&#1087;.&#1088;&#1092;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gosvo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2455867" y="1"/>
            <a:ext cx="9729783" cy="4892792"/>
          </a:xfrm>
          <a:custGeom>
            <a:avLst/>
            <a:gdLst>
              <a:gd name="T0" fmla="*/ 0 w 4597"/>
              <a:gd name="T1" fmla="*/ 0 h 2298"/>
              <a:gd name="T2" fmla="*/ 4597 w 4597"/>
              <a:gd name="T3" fmla="*/ 0 h 2298"/>
              <a:gd name="T4" fmla="*/ 2328 w 4597"/>
              <a:gd name="T5" fmla="*/ 2266 h 2298"/>
              <a:gd name="T6" fmla="*/ 2299 w 4597"/>
              <a:gd name="T7" fmla="*/ 2298 h 2298"/>
              <a:gd name="T8" fmla="*/ 0 w 4597"/>
              <a:gd name="T9" fmla="*/ 0 h 2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97" h="2298">
                <a:moveTo>
                  <a:pt x="0" y="0"/>
                </a:moveTo>
                <a:lnTo>
                  <a:pt x="4597" y="0"/>
                </a:lnTo>
                <a:lnTo>
                  <a:pt x="2328" y="2266"/>
                </a:lnTo>
                <a:lnTo>
                  <a:pt x="2299" y="2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1907" tIns="60953" rIns="121907" bIns="6095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406478" y="161816"/>
            <a:ext cx="4785522" cy="6696184"/>
          </a:xfrm>
          <a:custGeom>
            <a:avLst/>
            <a:gdLst>
              <a:gd name="T0" fmla="*/ 2261 w 2261"/>
              <a:gd name="T1" fmla="*/ 0 h 3145"/>
              <a:gd name="T2" fmla="*/ 2261 w 2261"/>
              <a:gd name="T3" fmla="*/ 3145 h 3145"/>
              <a:gd name="T4" fmla="*/ 883 w 2261"/>
              <a:gd name="T5" fmla="*/ 3145 h 3145"/>
              <a:gd name="T6" fmla="*/ 0 w 2261"/>
              <a:gd name="T7" fmla="*/ 2260 h 3145"/>
              <a:gd name="T8" fmla="*/ 2261 w 2261"/>
              <a:gd name="T9" fmla="*/ 0 h 3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61" h="3145">
                <a:moveTo>
                  <a:pt x="2261" y="0"/>
                </a:moveTo>
                <a:lnTo>
                  <a:pt x="2261" y="3145"/>
                </a:lnTo>
                <a:lnTo>
                  <a:pt x="883" y="3145"/>
                </a:lnTo>
                <a:lnTo>
                  <a:pt x="0" y="2260"/>
                </a:lnTo>
                <a:lnTo>
                  <a:pt x="2261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1907" tIns="60953" rIns="121907" bIns="6095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533332" y="5071641"/>
            <a:ext cx="3553689" cy="1786360"/>
          </a:xfrm>
          <a:custGeom>
            <a:avLst/>
            <a:gdLst>
              <a:gd name="T0" fmla="*/ 839 w 1679"/>
              <a:gd name="T1" fmla="*/ 0 h 839"/>
              <a:gd name="T2" fmla="*/ 1679 w 1679"/>
              <a:gd name="T3" fmla="*/ 839 h 839"/>
              <a:gd name="T4" fmla="*/ 0 w 1679"/>
              <a:gd name="T5" fmla="*/ 839 h 839"/>
              <a:gd name="T6" fmla="*/ 839 w 1679"/>
              <a:gd name="T7" fmla="*/ 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9" h="83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 vert="horz" wrap="square" lIns="121907" tIns="60953" rIns="121907" bIns="6095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667887" y="5196278"/>
            <a:ext cx="3305742" cy="1661723"/>
          </a:xfrm>
          <a:custGeom>
            <a:avLst/>
            <a:gdLst>
              <a:gd name="T0" fmla="*/ 839 w 1679"/>
              <a:gd name="T1" fmla="*/ 0 h 839"/>
              <a:gd name="T2" fmla="*/ 1679 w 1679"/>
              <a:gd name="T3" fmla="*/ 839 h 839"/>
              <a:gd name="T4" fmla="*/ 0 w 1679"/>
              <a:gd name="T5" fmla="*/ 839 h 839"/>
              <a:gd name="T6" fmla="*/ 839 w 1679"/>
              <a:gd name="T7" fmla="*/ 0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9" h="839">
                <a:moveTo>
                  <a:pt x="839" y="0"/>
                </a:moveTo>
                <a:lnTo>
                  <a:pt x="1679" y="839"/>
                </a:lnTo>
                <a:lnTo>
                  <a:pt x="0" y="839"/>
                </a:lnTo>
                <a:lnTo>
                  <a:pt x="839" y="0"/>
                </a:lnTo>
                <a:close/>
              </a:path>
            </a:pathLst>
          </a:custGeom>
          <a:solidFill>
            <a:schemeClr val="accent4">
              <a:lumMod val="75000"/>
              <a:alpha val="69804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07" tIns="60953" rIns="121907" bIns="6095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752600" y="4984196"/>
            <a:ext cx="4914899" cy="119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19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Председатель Федерального УМО по УГСН 21.00.00 </a:t>
            </a:r>
          </a:p>
          <a:p>
            <a:pPr marR="0" lvl="0" indent="19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«Прикладная геология, горное дело, нефтегазовое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дело и геодезия», проректор НИТУ «МИСиС», профессор </a:t>
            </a:r>
          </a:p>
          <a:p>
            <a:pPr marR="0" lvl="0" indent="19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Петров В.Л</a:t>
            </a:r>
          </a:p>
        </p:txBody>
      </p:sp>
      <p:sp>
        <p:nvSpPr>
          <p:cNvPr id="16" name="文本框 9"/>
          <p:cNvSpPr txBox="1"/>
          <p:nvPr/>
        </p:nvSpPr>
        <p:spPr>
          <a:xfrm>
            <a:off x="123825" y="3171140"/>
            <a:ext cx="544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altLang="zh-CN" sz="1600" b="1" cap="all" dirty="0">
                <a:solidFill>
                  <a:srgbClr val="1C1C1C"/>
                </a:solidFill>
                <a:latin typeface="Arial" pitchFamily="34" charset="0"/>
                <a:ea typeface="+mj-ea"/>
                <a:cs typeface="Arial" pitchFamily="34" charset="0"/>
              </a:rPr>
              <a:t>Примерные основные образовательные программы подготовки по специальности «Горное дело» </a:t>
            </a:r>
            <a:endParaRPr lang="zh-CN" altLang="en-US" sz="1600" b="1" cap="all" dirty="0">
              <a:solidFill>
                <a:srgbClr val="B6192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142875" y="4078495"/>
            <a:ext cx="4536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zh-CN" sz="1400" cap="all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cs typeface="Arial" panose="020B0604020202020204" pitchFamily="34" charset="0"/>
              </a:rPr>
              <a:t>Концепция и подходы к разработке</a:t>
            </a:r>
            <a:endParaRPr lang="zh-CN" altLang="en-US" sz="1400" cap="all" dirty="0">
              <a:solidFill>
                <a:schemeClr val="accent4">
                  <a:lumMod val="75000"/>
                </a:schemeClr>
              </a:solidFill>
              <a:latin typeface="Impac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29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8456957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825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Формирование </a:t>
            </a:r>
            <a:r>
              <a:rPr lang="ru-RU" sz="1600" b="1" dirty="0" err="1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компетентностных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моделей</a:t>
            </a:r>
            <a:endParaRPr lang="ru-RU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6237743" y="1000188"/>
            <a:ext cx="5816616" cy="1209121"/>
            <a:chOff x="6237743" y="1000188"/>
            <a:chExt cx="5816616" cy="1209121"/>
          </a:xfrm>
        </p:grpSpPr>
        <p:sp>
          <p:nvSpPr>
            <p:cNvPr id="43" name="MH_SubTitle_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85584" y="1158428"/>
              <a:ext cx="892640" cy="892640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15"/>
            <p:cNvGrpSpPr/>
            <p:nvPr/>
          </p:nvGrpSpPr>
          <p:grpSpPr>
            <a:xfrm>
              <a:off x="6237743" y="1604748"/>
              <a:ext cx="1094161" cy="604561"/>
              <a:chOff x="1001790" y="2546063"/>
              <a:chExt cx="1458881" cy="806081"/>
            </a:xfrm>
          </p:grpSpPr>
          <p:cxnSp>
            <p:nvCxnSpPr>
              <p:cNvPr id="45" name="MH_Other_1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1001790" y="2546063"/>
                <a:ext cx="652799" cy="0"/>
              </a:xfrm>
              <a:prstGeom prst="line">
                <a:avLst/>
              </a:prstGeom>
              <a:ln w="25400">
                <a:solidFill>
                  <a:srgbClr val="D5D5D5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MH_Other_3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1641967" y="2546063"/>
                <a:ext cx="818704" cy="806081"/>
              </a:xfrm>
              <a:custGeom>
                <a:avLst/>
                <a:gdLst>
                  <a:gd name="T0" fmla="*/ 0 w 722402"/>
                  <a:gd name="T1" fmla="*/ 706357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MH_SubTitle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712791" y="1158428"/>
              <a:ext cx="891288" cy="892640"/>
            </a:xfrm>
            <a:prstGeom prst="ellipse">
              <a:avLst/>
            </a:prstGeom>
            <a:gradFill>
              <a:gsLst>
                <a:gs pos="100000">
                  <a:srgbClr val="00B0F0"/>
                </a:gs>
                <a:gs pos="0">
                  <a:srgbClr val="0070C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MH_SubTitle_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538645" y="1158428"/>
              <a:ext cx="891288" cy="892640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9" name="组合 25"/>
            <p:cNvGrpSpPr/>
            <p:nvPr/>
          </p:nvGrpSpPr>
          <p:grpSpPr>
            <a:xfrm>
              <a:off x="10960199" y="1026066"/>
              <a:ext cx="1094160" cy="604560"/>
              <a:chOff x="9771304" y="1739983"/>
              <a:chExt cx="1458880" cy="806080"/>
            </a:xfrm>
          </p:grpSpPr>
          <p:sp>
            <p:nvSpPr>
              <p:cNvPr id="50" name="MH_Other_9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9771304" y="1739983"/>
                <a:ext cx="818704" cy="806080"/>
              </a:xfrm>
              <a:custGeom>
                <a:avLst/>
                <a:gdLst>
                  <a:gd name="T0" fmla="*/ 0 w 722402"/>
                  <a:gd name="T1" fmla="*/ 706355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1" name="MH_Other_11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10577385" y="2546063"/>
                <a:ext cx="652799" cy="0"/>
              </a:xfrm>
              <a:prstGeom prst="line">
                <a:avLst/>
              </a:prstGeom>
              <a:ln w="25400">
                <a:solidFill>
                  <a:srgbClr val="D5D5D5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组合 28"/>
            <p:cNvGrpSpPr/>
            <p:nvPr/>
          </p:nvGrpSpPr>
          <p:grpSpPr>
            <a:xfrm>
              <a:off x="7331903" y="1000188"/>
              <a:ext cx="1827207" cy="1209121"/>
              <a:chOff x="2460671" y="1739983"/>
              <a:chExt cx="2436276" cy="1612161"/>
            </a:xfrm>
          </p:grpSpPr>
          <p:sp>
            <p:nvSpPr>
              <p:cNvPr id="53" name="MH_Other_2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 flipH="1">
                <a:off x="2460671" y="1739983"/>
                <a:ext cx="818704" cy="806080"/>
              </a:xfrm>
              <a:custGeom>
                <a:avLst/>
                <a:gdLst>
                  <a:gd name="T0" fmla="*/ 0 w 722402"/>
                  <a:gd name="T1" fmla="*/ 706355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MH_Other_5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4078243" y="2546063"/>
                <a:ext cx="818704" cy="806081"/>
              </a:xfrm>
              <a:custGeom>
                <a:avLst/>
                <a:gdLst>
                  <a:gd name="T0" fmla="*/ 0 w 722402"/>
                  <a:gd name="T1" fmla="*/ 706357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5" name="MH_Other_12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3264949" y="2546063"/>
                <a:ext cx="827720" cy="0"/>
              </a:xfrm>
              <a:prstGeom prst="line">
                <a:avLst/>
              </a:prstGeom>
              <a:ln w="25400">
                <a:solidFill>
                  <a:srgbClr val="D5D5D5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32"/>
            <p:cNvGrpSpPr/>
            <p:nvPr/>
          </p:nvGrpSpPr>
          <p:grpSpPr>
            <a:xfrm>
              <a:off x="9159110" y="1000188"/>
              <a:ext cx="1824503" cy="1209121"/>
              <a:chOff x="4896947" y="1739983"/>
              <a:chExt cx="2432670" cy="1612161"/>
            </a:xfrm>
          </p:grpSpPr>
          <p:sp>
            <p:nvSpPr>
              <p:cNvPr id="66" name="MH_Other_4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 flipH="1">
                <a:off x="4896947" y="1739983"/>
                <a:ext cx="818704" cy="806080"/>
              </a:xfrm>
              <a:custGeom>
                <a:avLst/>
                <a:gdLst>
                  <a:gd name="T0" fmla="*/ 0 w 722402"/>
                  <a:gd name="T1" fmla="*/ 706355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MH_Other_7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6510913" y="2546063"/>
                <a:ext cx="818704" cy="806081"/>
              </a:xfrm>
              <a:custGeom>
                <a:avLst/>
                <a:gdLst>
                  <a:gd name="T0" fmla="*/ 0 w 722402"/>
                  <a:gd name="T1" fmla="*/ 706357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6" name="MH_Other_13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5701225" y="2546063"/>
                <a:ext cx="825918" cy="0"/>
              </a:xfrm>
              <a:prstGeom prst="line">
                <a:avLst/>
              </a:prstGeom>
              <a:ln w="25400">
                <a:solidFill>
                  <a:srgbClr val="D5D5D5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椭圆 152"/>
            <p:cNvSpPr/>
            <p:nvPr/>
          </p:nvSpPr>
          <p:spPr>
            <a:xfrm>
              <a:off x="7017343" y="1317446"/>
              <a:ext cx="601237" cy="6012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椭圆 152"/>
            <p:cNvSpPr/>
            <p:nvPr/>
          </p:nvSpPr>
          <p:spPr>
            <a:xfrm>
              <a:off x="8855668" y="1317446"/>
              <a:ext cx="601237" cy="6012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椭圆 152"/>
            <p:cNvSpPr/>
            <p:nvPr/>
          </p:nvSpPr>
          <p:spPr>
            <a:xfrm>
              <a:off x="10693993" y="1307921"/>
              <a:ext cx="601237" cy="60123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2" name="组合 4"/>
          <p:cNvGrpSpPr/>
          <p:nvPr/>
        </p:nvGrpSpPr>
        <p:grpSpPr>
          <a:xfrm>
            <a:off x="8077200" y="2272426"/>
            <a:ext cx="2370304" cy="544811"/>
            <a:chOff x="3848100" y="1709102"/>
            <a:chExt cx="3922405" cy="726414"/>
          </a:xfrm>
        </p:grpSpPr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3848100" y="1709102"/>
              <a:ext cx="3922405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6"/>
            <p:cNvSpPr/>
            <p:nvPr/>
          </p:nvSpPr>
          <p:spPr>
            <a:xfrm>
              <a:off x="4726968" y="1857039"/>
              <a:ext cx="1995336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Индикаторы</a:t>
              </a:r>
              <a:endPara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4"/>
          <p:cNvGrpSpPr/>
          <p:nvPr/>
        </p:nvGrpSpPr>
        <p:grpSpPr>
          <a:xfrm>
            <a:off x="3810000" y="2320051"/>
            <a:ext cx="2370306" cy="557973"/>
            <a:chOff x="3848100" y="1709102"/>
            <a:chExt cx="3922405" cy="743963"/>
          </a:xfrm>
        </p:grpSpPr>
        <p:sp>
          <p:nvSpPr>
            <p:cNvPr id="86" name="Freeform 19"/>
            <p:cNvSpPr>
              <a:spLocks/>
            </p:cNvSpPr>
            <p:nvPr/>
          </p:nvSpPr>
          <p:spPr bwMode="auto">
            <a:xfrm>
              <a:off x="3848100" y="1709102"/>
              <a:ext cx="3922405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6"/>
            <p:cNvSpPr/>
            <p:nvPr/>
          </p:nvSpPr>
          <p:spPr>
            <a:xfrm>
              <a:off x="4206820" y="1755439"/>
              <a:ext cx="3239434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Код и наименование </a:t>
              </a:r>
            </a:p>
            <a:p>
              <a:pPr algn="ctr"/>
              <a:r>
                <a:rPr lang="ru-RU" altLang="zh-CN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компетенций</a:t>
              </a:r>
              <a:endPara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4"/>
          <p:cNvGrpSpPr/>
          <p:nvPr/>
        </p:nvGrpSpPr>
        <p:grpSpPr>
          <a:xfrm>
            <a:off x="619125" y="2329576"/>
            <a:ext cx="2370304" cy="544811"/>
            <a:chOff x="3848100" y="1709102"/>
            <a:chExt cx="3922404" cy="726414"/>
          </a:xfrm>
        </p:grpSpPr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3848100" y="1709102"/>
              <a:ext cx="3922404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6"/>
            <p:cNvSpPr/>
            <p:nvPr/>
          </p:nvSpPr>
          <p:spPr>
            <a:xfrm>
              <a:off x="4001913" y="1882439"/>
              <a:ext cx="3586936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Категория компетенций</a:t>
              </a:r>
              <a:endPara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6626" name="Picture 2" descr="C:\Documents and Settings\Пользователь\Рабочий стол\Фото для календаря\proverk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9705" y="1028207"/>
            <a:ext cx="908196" cy="1095868"/>
          </a:xfrm>
          <a:prstGeom prst="rect">
            <a:avLst/>
          </a:prstGeom>
          <a:noFill/>
        </p:spPr>
      </p:pic>
      <p:pic>
        <p:nvPicPr>
          <p:cNvPr id="26627" name="Picture 3" descr="C:\Documents and Settings\Пользователь\Рабочий стол\Фото для календаря\icon1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91025" y="904875"/>
            <a:ext cx="1314450" cy="1314450"/>
          </a:xfrm>
          <a:prstGeom prst="rect">
            <a:avLst/>
          </a:prstGeom>
          <a:noFill/>
        </p:spPr>
      </p:pic>
      <p:cxnSp>
        <p:nvCxnSpPr>
          <p:cNvPr id="92" name="Прямая соединительная линия 91"/>
          <p:cNvCxnSpPr/>
          <p:nvPr/>
        </p:nvCxnSpPr>
        <p:spPr>
          <a:xfrm>
            <a:off x="276225" y="3181350"/>
            <a:ext cx="1145857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95275" y="4305300"/>
            <a:ext cx="1145857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19"/>
          <p:cNvSpPr/>
          <p:nvPr/>
        </p:nvSpPr>
        <p:spPr>
          <a:xfrm>
            <a:off x="290462" y="3419252"/>
            <a:ext cx="2663825" cy="495523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0">
                <a:srgbClr val="E0E0E0"/>
              </a:gs>
            </a:gsLst>
            <a:lin ang="8100000" scaled="0"/>
            <a:tileRect/>
          </a:gradFill>
          <a:ln w="1587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Универсальные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65B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5" name="矩形 18"/>
          <p:cNvSpPr/>
          <p:nvPr/>
        </p:nvSpPr>
        <p:spPr>
          <a:xfrm>
            <a:off x="260349" y="4971827"/>
            <a:ext cx="2663825" cy="495523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400" b="1" kern="0" dirty="0" err="1">
                <a:solidFill>
                  <a:prstClr val="white"/>
                </a:solidFill>
                <a:latin typeface="Arial"/>
                <a:ea typeface="微软雅黑"/>
              </a:rPr>
              <a:t>Общепрофессиональные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8753475" y="3257550"/>
            <a:ext cx="971550" cy="952500"/>
            <a:chOff x="10054126" y="3752051"/>
            <a:chExt cx="662078" cy="659438"/>
          </a:xfrm>
        </p:grpSpPr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10399673" y="3752051"/>
              <a:ext cx="313891" cy="313893"/>
            </a:xfrm>
            <a:custGeom>
              <a:avLst/>
              <a:gdLst>
                <a:gd name="T0" fmla="*/ 97 w 290"/>
                <a:gd name="T1" fmla="*/ 287 h 288"/>
                <a:gd name="T2" fmla="*/ 101 w 290"/>
                <a:gd name="T3" fmla="*/ 288 h 288"/>
                <a:gd name="T4" fmla="*/ 104 w 290"/>
                <a:gd name="T5" fmla="*/ 287 h 288"/>
                <a:gd name="T6" fmla="*/ 170 w 290"/>
                <a:gd name="T7" fmla="*/ 221 h 288"/>
                <a:gd name="T8" fmla="*/ 213 w 290"/>
                <a:gd name="T9" fmla="*/ 265 h 288"/>
                <a:gd name="T10" fmla="*/ 217 w 290"/>
                <a:gd name="T11" fmla="*/ 266 h 288"/>
                <a:gd name="T12" fmla="*/ 218 w 290"/>
                <a:gd name="T13" fmla="*/ 266 h 288"/>
                <a:gd name="T14" fmla="*/ 221 w 290"/>
                <a:gd name="T15" fmla="*/ 263 h 288"/>
                <a:gd name="T16" fmla="*/ 290 w 290"/>
                <a:gd name="T17" fmla="*/ 6 h 288"/>
                <a:gd name="T18" fmla="*/ 290 w 290"/>
                <a:gd name="T19" fmla="*/ 4 h 288"/>
                <a:gd name="T20" fmla="*/ 286 w 290"/>
                <a:gd name="T21" fmla="*/ 0 h 288"/>
                <a:gd name="T22" fmla="*/ 285 w 290"/>
                <a:gd name="T23" fmla="*/ 0 h 288"/>
                <a:gd name="T24" fmla="*/ 284 w 290"/>
                <a:gd name="T25" fmla="*/ 0 h 288"/>
                <a:gd name="T26" fmla="*/ 27 w 290"/>
                <a:gd name="T27" fmla="*/ 69 h 288"/>
                <a:gd name="T28" fmla="*/ 23 w 290"/>
                <a:gd name="T29" fmla="*/ 72 h 288"/>
                <a:gd name="T30" fmla="*/ 25 w 290"/>
                <a:gd name="T31" fmla="*/ 77 h 288"/>
                <a:gd name="T32" fmla="*/ 67 w 290"/>
                <a:gd name="T33" fmla="*/ 119 h 288"/>
                <a:gd name="T34" fmla="*/ 2 w 290"/>
                <a:gd name="T35" fmla="*/ 185 h 288"/>
                <a:gd name="T36" fmla="*/ 2 w 290"/>
                <a:gd name="T37" fmla="*/ 191 h 288"/>
                <a:gd name="T38" fmla="*/ 97 w 290"/>
                <a:gd name="T39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288">
                  <a:moveTo>
                    <a:pt x="97" y="287"/>
                  </a:moveTo>
                  <a:cubicBezTo>
                    <a:pt x="98" y="288"/>
                    <a:pt x="99" y="288"/>
                    <a:pt x="101" y="288"/>
                  </a:cubicBezTo>
                  <a:cubicBezTo>
                    <a:pt x="102" y="288"/>
                    <a:pt x="103" y="288"/>
                    <a:pt x="104" y="287"/>
                  </a:cubicBezTo>
                  <a:lnTo>
                    <a:pt x="170" y="221"/>
                  </a:lnTo>
                  <a:lnTo>
                    <a:pt x="213" y="265"/>
                  </a:lnTo>
                  <a:cubicBezTo>
                    <a:pt x="214" y="266"/>
                    <a:pt x="215" y="266"/>
                    <a:pt x="217" y="266"/>
                  </a:cubicBezTo>
                  <a:cubicBezTo>
                    <a:pt x="217" y="266"/>
                    <a:pt x="217" y="266"/>
                    <a:pt x="218" y="266"/>
                  </a:cubicBezTo>
                  <a:cubicBezTo>
                    <a:pt x="220" y="266"/>
                    <a:pt x="221" y="265"/>
                    <a:pt x="221" y="263"/>
                  </a:cubicBezTo>
                  <a:lnTo>
                    <a:pt x="290" y="6"/>
                  </a:lnTo>
                  <a:cubicBezTo>
                    <a:pt x="290" y="5"/>
                    <a:pt x="290" y="5"/>
                    <a:pt x="290" y="4"/>
                  </a:cubicBezTo>
                  <a:cubicBezTo>
                    <a:pt x="290" y="2"/>
                    <a:pt x="288" y="0"/>
                    <a:pt x="286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0"/>
                    <a:pt x="284" y="0"/>
                    <a:pt x="284" y="0"/>
                  </a:cubicBezTo>
                  <a:lnTo>
                    <a:pt x="27" y="69"/>
                  </a:lnTo>
                  <a:cubicBezTo>
                    <a:pt x="25" y="69"/>
                    <a:pt x="24" y="70"/>
                    <a:pt x="23" y="72"/>
                  </a:cubicBezTo>
                  <a:cubicBezTo>
                    <a:pt x="23" y="74"/>
                    <a:pt x="24" y="75"/>
                    <a:pt x="25" y="77"/>
                  </a:cubicBezTo>
                  <a:lnTo>
                    <a:pt x="67" y="119"/>
                  </a:lnTo>
                  <a:lnTo>
                    <a:pt x="2" y="185"/>
                  </a:lnTo>
                  <a:cubicBezTo>
                    <a:pt x="0" y="187"/>
                    <a:pt x="0" y="190"/>
                    <a:pt x="2" y="191"/>
                  </a:cubicBezTo>
                  <a:lnTo>
                    <a:pt x="97" y="287"/>
                  </a:lnTo>
                  <a:close/>
                </a:path>
              </a:pathLst>
            </a:custGeom>
            <a:solidFill>
              <a:srgbClr val="0A97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0"/>
            <p:cNvSpPr>
              <a:spLocks/>
            </p:cNvSpPr>
            <p:nvPr/>
          </p:nvSpPr>
          <p:spPr bwMode="auto">
            <a:xfrm>
              <a:off x="10054126" y="3752051"/>
              <a:ext cx="316531" cy="313893"/>
            </a:xfrm>
            <a:custGeom>
              <a:avLst/>
              <a:gdLst>
                <a:gd name="T0" fmla="*/ 69 w 290"/>
                <a:gd name="T1" fmla="*/ 263 h 288"/>
                <a:gd name="T2" fmla="*/ 72 w 290"/>
                <a:gd name="T3" fmla="*/ 266 h 288"/>
                <a:gd name="T4" fmla="*/ 74 w 290"/>
                <a:gd name="T5" fmla="*/ 266 h 288"/>
                <a:gd name="T6" fmla="*/ 77 w 290"/>
                <a:gd name="T7" fmla="*/ 265 h 288"/>
                <a:gd name="T8" fmla="*/ 121 w 290"/>
                <a:gd name="T9" fmla="*/ 221 h 288"/>
                <a:gd name="T10" fmla="*/ 186 w 290"/>
                <a:gd name="T11" fmla="*/ 287 h 288"/>
                <a:gd name="T12" fmla="*/ 189 w 290"/>
                <a:gd name="T13" fmla="*/ 288 h 288"/>
                <a:gd name="T14" fmla="*/ 193 w 290"/>
                <a:gd name="T15" fmla="*/ 287 h 288"/>
                <a:gd name="T16" fmla="*/ 288 w 290"/>
                <a:gd name="T17" fmla="*/ 191 h 288"/>
                <a:gd name="T18" fmla="*/ 288 w 290"/>
                <a:gd name="T19" fmla="*/ 185 h 288"/>
                <a:gd name="T20" fmla="*/ 223 w 290"/>
                <a:gd name="T21" fmla="*/ 119 h 288"/>
                <a:gd name="T22" fmla="*/ 265 w 290"/>
                <a:gd name="T23" fmla="*/ 77 h 288"/>
                <a:gd name="T24" fmla="*/ 267 w 290"/>
                <a:gd name="T25" fmla="*/ 72 h 288"/>
                <a:gd name="T26" fmla="*/ 263 w 290"/>
                <a:gd name="T27" fmla="*/ 69 h 288"/>
                <a:gd name="T28" fmla="*/ 6 w 290"/>
                <a:gd name="T29" fmla="*/ 0 h 288"/>
                <a:gd name="T30" fmla="*/ 4 w 290"/>
                <a:gd name="T31" fmla="*/ 0 h 288"/>
                <a:gd name="T32" fmla="*/ 1 w 290"/>
                <a:gd name="T33" fmla="*/ 1 h 288"/>
                <a:gd name="T34" fmla="*/ 0 w 290"/>
                <a:gd name="T35" fmla="*/ 5 h 288"/>
                <a:gd name="T36" fmla="*/ 69 w 290"/>
                <a:gd name="T37" fmla="*/ 26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88">
                  <a:moveTo>
                    <a:pt x="69" y="263"/>
                  </a:moveTo>
                  <a:cubicBezTo>
                    <a:pt x="69" y="265"/>
                    <a:pt x="71" y="266"/>
                    <a:pt x="72" y="266"/>
                  </a:cubicBezTo>
                  <a:cubicBezTo>
                    <a:pt x="73" y="266"/>
                    <a:pt x="73" y="266"/>
                    <a:pt x="74" y="266"/>
                  </a:cubicBezTo>
                  <a:cubicBezTo>
                    <a:pt x="75" y="266"/>
                    <a:pt x="76" y="266"/>
                    <a:pt x="77" y="265"/>
                  </a:cubicBezTo>
                  <a:lnTo>
                    <a:pt x="121" y="221"/>
                  </a:lnTo>
                  <a:lnTo>
                    <a:pt x="186" y="287"/>
                  </a:lnTo>
                  <a:cubicBezTo>
                    <a:pt x="187" y="288"/>
                    <a:pt x="188" y="288"/>
                    <a:pt x="189" y="288"/>
                  </a:cubicBezTo>
                  <a:cubicBezTo>
                    <a:pt x="191" y="288"/>
                    <a:pt x="192" y="288"/>
                    <a:pt x="193" y="287"/>
                  </a:cubicBezTo>
                  <a:lnTo>
                    <a:pt x="288" y="191"/>
                  </a:lnTo>
                  <a:cubicBezTo>
                    <a:pt x="290" y="190"/>
                    <a:pt x="290" y="187"/>
                    <a:pt x="288" y="185"/>
                  </a:cubicBezTo>
                  <a:lnTo>
                    <a:pt x="223" y="119"/>
                  </a:lnTo>
                  <a:lnTo>
                    <a:pt x="265" y="77"/>
                  </a:lnTo>
                  <a:cubicBezTo>
                    <a:pt x="267" y="75"/>
                    <a:pt x="267" y="74"/>
                    <a:pt x="267" y="72"/>
                  </a:cubicBezTo>
                  <a:cubicBezTo>
                    <a:pt x="266" y="70"/>
                    <a:pt x="265" y="69"/>
                    <a:pt x="263" y="69"/>
                  </a:cubicBezTo>
                  <a:lnTo>
                    <a:pt x="6" y="0"/>
                  </a:ln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9" y="263"/>
                  </a:lnTo>
                  <a:close/>
                </a:path>
              </a:pathLst>
            </a:custGeom>
            <a:solidFill>
              <a:srgbClr val="0A97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10399673" y="4094958"/>
              <a:ext cx="316531" cy="316531"/>
            </a:xfrm>
            <a:custGeom>
              <a:avLst/>
              <a:gdLst>
                <a:gd name="T0" fmla="*/ 221 w 291"/>
                <a:gd name="T1" fmla="*/ 25 h 289"/>
                <a:gd name="T2" fmla="*/ 218 w 291"/>
                <a:gd name="T3" fmla="*/ 22 h 289"/>
                <a:gd name="T4" fmla="*/ 217 w 291"/>
                <a:gd name="T5" fmla="*/ 22 h 289"/>
                <a:gd name="T6" fmla="*/ 213 w 291"/>
                <a:gd name="T7" fmla="*/ 23 h 289"/>
                <a:gd name="T8" fmla="*/ 170 w 291"/>
                <a:gd name="T9" fmla="*/ 67 h 289"/>
                <a:gd name="T10" fmla="*/ 104 w 291"/>
                <a:gd name="T11" fmla="*/ 2 h 289"/>
                <a:gd name="T12" fmla="*/ 101 w 291"/>
                <a:gd name="T13" fmla="*/ 0 h 289"/>
                <a:gd name="T14" fmla="*/ 97 w 291"/>
                <a:gd name="T15" fmla="*/ 2 h 289"/>
                <a:gd name="T16" fmla="*/ 2 w 291"/>
                <a:gd name="T17" fmla="*/ 97 h 289"/>
                <a:gd name="T18" fmla="*/ 2 w 291"/>
                <a:gd name="T19" fmla="*/ 104 h 289"/>
                <a:gd name="T20" fmla="*/ 67 w 291"/>
                <a:gd name="T21" fmla="*/ 169 h 289"/>
                <a:gd name="T22" fmla="*/ 25 w 291"/>
                <a:gd name="T23" fmla="*/ 212 h 289"/>
                <a:gd name="T24" fmla="*/ 23 w 291"/>
                <a:gd name="T25" fmla="*/ 216 h 289"/>
                <a:gd name="T26" fmla="*/ 27 w 291"/>
                <a:gd name="T27" fmla="*/ 220 h 289"/>
                <a:gd name="T28" fmla="*/ 284 w 291"/>
                <a:gd name="T29" fmla="*/ 289 h 289"/>
                <a:gd name="T30" fmla="*/ 286 w 291"/>
                <a:gd name="T31" fmla="*/ 289 h 289"/>
                <a:gd name="T32" fmla="*/ 289 w 291"/>
                <a:gd name="T33" fmla="*/ 288 h 289"/>
                <a:gd name="T34" fmla="*/ 290 w 291"/>
                <a:gd name="T35" fmla="*/ 283 h 289"/>
                <a:gd name="T36" fmla="*/ 221 w 291"/>
                <a:gd name="T37" fmla="*/ 2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" h="289">
                  <a:moveTo>
                    <a:pt x="221" y="25"/>
                  </a:moveTo>
                  <a:cubicBezTo>
                    <a:pt x="221" y="24"/>
                    <a:pt x="219" y="22"/>
                    <a:pt x="218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5" y="22"/>
                    <a:pt x="214" y="22"/>
                    <a:pt x="213" y="23"/>
                  </a:cubicBezTo>
                  <a:lnTo>
                    <a:pt x="170" y="67"/>
                  </a:lnTo>
                  <a:lnTo>
                    <a:pt x="104" y="2"/>
                  </a:lnTo>
                  <a:cubicBezTo>
                    <a:pt x="103" y="1"/>
                    <a:pt x="102" y="0"/>
                    <a:pt x="101" y="0"/>
                  </a:cubicBezTo>
                  <a:cubicBezTo>
                    <a:pt x="99" y="0"/>
                    <a:pt x="98" y="1"/>
                    <a:pt x="97" y="2"/>
                  </a:cubicBezTo>
                  <a:lnTo>
                    <a:pt x="2" y="97"/>
                  </a:lnTo>
                  <a:cubicBezTo>
                    <a:pt x="0" y="99"/>
                    <a:pt x="0" y="102"/>
                    <a:pt x="2" y="104"/>
                  </a:cubicBezTo>
                  <a:lnTo>
                    <a:pt x="67" y="169"/>
                  </a:lnTo>
                  <a:lnTo>
                    <a:pt x="25" y="212"/>
                  </a:lnTo>
                  <a:cubicBezTo>
                    <a:pt x="24" y="213"/>
                    <a:pt x="23" y="215"/>
                    <a:pt x="23" y="216"/>
                  </a:cubicBezTo>
                  <a:cubicBezTo>
                    <a:pt x="24" y="218"/>
                    <a:pt x="25" y="219"/>
                    <a:pt x="27" y="220"/>
                  </a:cubicBezTo>
                  <a:lnTo>
                    <a:pt x="284" y="289"/>
                  </a:lnTo>
                  <a:cubicBezTo>
                    <a:pt x="285" y="289"/>
                    <a:pt x="285" y="289"/>
                    <a:pt x="286" y="289"/>
                  </a:cubicBezTo>
                  <a:cubicBezTo>
                    <a:pt x="287" y="289"/>
                    <a:pt x="288" y="288"/>
                    <a:pt x="289" y="288"/>
                  </a:cubicBezTo>
                  <a:cubicBezTo>
                    <a:pt x="290" y="286"/>
                    <a:pt x="291" y="285"/>
                    <a:pt x="290" y="283"/>
                  </a:cubicBezTo>
                  <a:lnTo>
                    <a:pt x="221" y="25"/>
                  </a:lnTo>
                  <a:close/>
                </a:path>
              </a:pathLst>
            </a:custGeom>
            <a:solidFill>
              <a:srgbClr val="0A97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32"/>
            <p:cNvSpPr>
              <a:spLocks/>
            </p:cNvSpPr>
            <p:nvPr/>
          </p:nvSpPr>
          <p:spPr bwMode="auto">
            <a:xfrm>
              <a:off x="10054126" y="4094958"/>
              <a:ext cx="316531" cy="316531"/>
            </a:xfrm>
            <a:custGeom>
              <a:avLst/>
              <a:gdLst>
                <a:gd name="T0" fmla="*/ 193 w 290"/>
                <a:gd name="T1" fmla="*/ 2 h 289"/>
                <a:gd name="T2" fmla="*/ 189 w 290"/>
                <a:gd name="T3" fmla="*/ 0 h 289"/>
                <a:gd name="T4" fmla="*/ 186 w 290"/>
                <a:gd name="T5" fmla="*/ 2 h 289"/>
                <a:gd name="T6" fmla="*/ 121 w 290"/>
                <a:gd name="T7" fmla="*/ 67 h 289"/>
                <a:gd name="T8" fmla="*/ 77 w 290"/>
                <a:gd name="T9" fmla="*/ 23 h 289"/>
                <a:gd name="T10" fmla="*/ 74 w 290"/>
                <a:gd name="T11" fmla="*/ 22 h 289"/>
                <a:gd name="T12" fmla="*/ 72 w 290"/>
                <a:gd name="T13" fmla="*/ 22 h 289"/>
                <a:gd name="T14" fmla="*/ 69 w 290"/>
                <a:gd name="T15" fmla="*/ 25 h 289"/>
                <a:gd name="T16" fmla="*/ 0 w 290"/>
                <a:gd name="T17" fmla="*/ 283 h 289"/>
                <a:gd name="T18" fmla="*/ 1 w 290"/>
                <a:gd name="T19" fmla="*/ 288 h 289"/>
                <a:gd name="T20" fmla="*/ 5 w 290"/>
                <a:gd name="T21" fmla="*/ 289 h 289"/>
                <a:gd name="T22" fmla="*/ 6 w 290"/>
                <a:gd name="T23" fmla="*/ 289 h 289"/>
                <a:gd name="T24" fmla="*/ 263 w 290"/>
                <a:gd name="T25" fmla="*/ 220 h 289"/>
                <a:gd name="T26" fmla="*/ 267 w 290"/>
                <a:gd name="T27" fmla="*/ 216 h 289"/>
                <a:gd name="T28" fmla="*/ 265 w 290"/>
                <a:gd name="T29" fmla="*/ 212 h 289"/>
                <a:gd name="T30" fmla="*/ 223 w 290"/>
                <a:gd name="T31" fmla="*/ 169 h 289"/>
                <a:gd name="T32" fmla="*/ 288 w 290"/>
                <a:gd name="T33" fmla="*/ 104 h 289"/>
                <a:gd name="T34" fmla="*/ 288 w 290"/>
                <a:gd name="T35" fmla="*/ 97 h 289"/>
                <a:gd name="T36" fmla="*/ 193 w 290"/>
                <a:gd name="T37" fmla="*/ 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89">
                  <a:moveTo>
                    <a:pt x="193" y="2"/>
                  </a:moveTo>
                  <a:cubicBezTo>
                    <a:pt x="192" y="1"/>
                    <a:pt x="191" y="0"/>
                    <a:pt x="189" y="0"/>
                  </a:cubicBezTo>
                  <a:cubicBezTo>
                    <a:pt x="188" y="0"/>
                    <a:pt x="187" y="1"/>
                    <a:pt x="186" y="2"/>
                  </a:cubicBezTo>
                  <a:lnTo>
                    <a:pt x="121" y="67"/>
                  </a:lnTo>
                  <a:lnTo>
                    <a:pt x="77" y="23"/>
                  </a:lnTo>
                  <a:cubicBezTo>
                    <a:pt x="76" y="22"/>
                    <a:pt x="75" y="22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1" y="22"/>
                    <a:pt x="69" y="24"/>
                    <a:pt x="69" y="25"/>
                  </a:cubicBezTo>
                  <a:lnTo>
                    <a:pt x="0" y="283"/>
                  </a:lnTo>
                  <a:cubicBezTo>
                    <a:pt x="0" y="285"/>
                    <a:pt x="0" y="286"/>
                    <a:pt x="1" y="288"/>
                  </a:cubicBezTo>
                  <a:cubicBezTo>
                    <a:pt x="2" y="288"/>
                    <a:pt x="3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lnTo>
                    <a:pt x="263" y="220"/>
                  </a:lnTo>
                  <a:cubicBezTo>
                    <a:pt x="265" y="219"/>
                    <a:pt x="266" y="218"/>
                    <a:pt x="267" y="216"/>
                  </a:cubicBezTo>
                  <a:cubicBezTo>
                    <a:pt x="267" y="215"/>
                    <a:pt x="267" y="213"/>
                    <a:pt x="265" y="212"/>
                  </a:cubicBezTo>
                  <a:lnTo>
                    <a:pt x="223" y="169"/>
                  </a:lnTo>
                  <a:lnTo>
                    <a:pt x="288" y="104"/>
                  </a:lnTo>
                  <a:cubicBezTo>
                    <a:pt x="290" y="102"/>
                    <a:pt x="290" y="99"/>
                    <a:pt x="288" y="97"/>
                  </a:cubicBezTo>
                  <a:lnTo>
                    <a:pt x="193" y="2"/>
                  </a:lnTo>
                  <a:close/>
                </a:path>
              </a:pathLst>
            </a:custGeom>
            <a:solidFill>
              <a:srgbClr val="0A97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2" name="Скругленный прямоугольник 101"/>
          <p:cNvSpPr/>
          <p:nvPr/>
        </p:nvSpPr>
        <p:spPr>
          <a:xfrm>
            <a:off x="3848101" y="3429000"/>
            <a:ext cx="2486024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Инвариантность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848101" y="4476750"/>
            <a:ext cx="2466974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Инвариантность по УГСН и направлениям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848100" y="5172075"/>
            <a:ext cx="7962899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Внутри УГСН одинаковые компетенции имеют одинаковые индикаторы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829051" y="5886450"/>
            <a:ext cx="2819400" cy="50482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Источник - ФГОС </a:t>
            </a:r>
          </a:p>
        </p:txBody>
      </p:sp>
      <p:pic>
        <p:nvPicPr>
          <p:cNvPr id="107" name="图片 25" descr="28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6257925" y="5515395"/>
            <a:ext cx="685800" cy="748085"/>
          </a:xfrm>
          <a:prstGeom prst="rect">
            <a:avLst/>
          </a:prstGeom>
          <a:effectLst>
            <a:outerShdw blurRad="190500" algn="ctr" rotWithShape="0">
              <a:srgbClr val="4BD0FF"/>
            </a:outerShdw>
          </a:effec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18" cstate="print"/>
          <a:srcRect t="19285" b="20288"/>
          <a:stretch>
            <a:fillRect/>
          </a:stretch>
        </p:blipFill>
        <p:spPr bwMode="auto">
          <a:xfrm>
            <a:off x="6829425" y="6038850"/>
            <a:ext cx="1933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8435741" y="6212834"/>
            <a:ext cx="13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4"/>
          <p:cNvGrpSpPr/>
          <p:nvPr/>
        </p:nvGrpSpPr>
        <p:grpSpPr>
          <a:xfrm>
            <a:off x="8067675" y="1796176"/>
            <a:ext cx="2370304" cy="544811"/>
            <a:chOff x="3848100" y="1709102"/>
            <a:chExt cx="3922405" cy="726414"/>
          </a:xfrm>
        </p:grpSpPr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3848100" y="1709102"/>
              <a:ext cx="3922405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6"/>
            <p:cNvSpPr/>
            <p:nvPr/>
          </p:nvSpPr>
          <p:spPr>
            <a:xfrm>
              <a:off x="4726968" y="1857039"/>
              <a:ext cx="1995336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Индикаторы</a:t>
              </a:r>
              <a:endPara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4"/>
          <p:cNvGrpSpPr/>
          <p:nvPr/>
        </p:nvGrpSpPr>
        <p:grpSpPr>
          <a:xfrm>
            <a:off x="3800475" y="1843801"/>
            <a:ext cx="2370306" cy="557973"/>
            <a:chOff x="3848100" y="1709102"/>
            <a:chExt cx="3922405" cy="743963"/>
          </a:xfrm>
        </p:grpSpPr>
        <p:sp>
          <p:nvSpPr>
            <p:cNvPr id="86" name="Freeform 19"/>
            <p:cNvSpPr>
              <a:spLocks/>
            </p:cNvSpPr>
            <p:nvPr/>
          </p:nvSpPr>
          <p:spPr bwMode="auto">
            <a:xfrm>
              <a:off x="3848100" y="1709102"/>
              <a:ext cx="3922405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6"/>
            <p:cNvSpPr/>
            <p:nvPr/>
          </p:nvSpPr>
          <p:spPr>
            <a:xfrm>
              <a:off x="4206820" y="1755439"/>
              <a:ext cx="3239434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Код и наименование </a:t>
              </a:r>
            </a:p>
            <a:p>
              <a:pPr algn="ctr"/>
              <a:r>
                <a:rPr lang="ru-RU" altLang="zh-CN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компетенций</a:t>
              </a:r>
              <a:endPara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4"/>
          <p:cNvGrpSpPr/>
          <p:nvPr/>
        </p:nvGrpSpPr>
        <p:grpSpPr>
          <a:xfrm>
            <a:off x="609600" y="1853326"/>
            <a:ext cx="2370304" cy="544811"/>
            <a:chOff x="3848100" y="1709102"/>
            <a:chExt cx="3922404" cy="726414"/>
          </a:xfrm>
        </p:grpSpPr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3848100" y="1709102"/>
              <a:ext cx="3922404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6"/>
            <p:cNvSpPr/>
            <p:nvPr/>
          </p:nvSpPr>
          <p:spPr>
            <a:xfrm>
              <a:off x="4001913" y="1882439"/>
              <a:ext cx="3586936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Категория компетенций</a:t>
              </a:r>
              <a:endPara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15" cstate="print"/>
          <a:srcRect t="19285" b="20288"/>
          <a:stretch>
            <a:fillRect/>
          </a:stretch>
        </p:blipFill>
        <p:spPr bwMode="auto">
          <a:xfrm>
            <a:off x="6819900" y="4895850"/>
            <a:ext cx="19335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8456957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825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Формирование </a:t>
            </a:r>
            <a:r>
              <a:rPr lang="ru-RU" sz="1600" b="1" dirty="0" err="1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компетентностных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моделей</a:t>
            </a:r>
            <a:endParaRPr lang="ru-RU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" name="Группа 90"/>
          <p:cNvGrpSpPr/>
          <p:nvPr/>
        </p:nvGrpSpPr>
        <p:grpSpPr>
          <a:xfrm>
            <a:off x="6228218" y="581088"/>
            <a:ext cx="5816616" cy="1209121"/>
            <a:chOff x="6237743" y="1000188"/>
            <a:chExt cx="5816616" cy="1209121"/>
          </a:xfrm>
        </p:grpSpPr>
        <p:sp>
          <p:nvSpPr>
            <p:cNvPr id="43" name="MH_SubTitle_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85584" y="1158428"/>
              <a:ext cx="892640" cy="892640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15"/>
            <p:cNvGrpSpPr/>
            <p:nvPr/>
          </p:nvGrpSpPr>
          <p:grpSpPr>
            <a:xfrm>
              <a:off x="6237743" y="1604748"/>
              <a:ext cx="1094161" cy="604561"/>
              <a:chOff x="1001790" y="2546063"/>
              <a:chExt cx="1458881" cy="806081"/>
            </a:xfrm>
          </p:grpSpPr>
          <p:cxnSp>
            <p:nvCxnSpPr>
              <p:cNvPr id="45" name="MH_Other_1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1001790" y="2546063"/>
                <a:ext cx="652799" cy="0"/>
              </a:xfrm>
              <a:prstGeom prst="line">
                <a:avLst/>
              </a:prstGeom>
              <a:ln w="25400">
                <a:solidFill>
                  <a:srgbClr val="D5D5D5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MH_Other_3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1641967" y="2546063"/>
                <a:ext cx="818704" cy="806081"/>
              </a:xfrm>
              <a:custGeom>
                <a:avLst/>
                <a:gdLst>
                  <a:gd name="T0" fmla="*/ 0 w 722402"/>
                  <a:gd name="T1" fmla="*/ 706357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MH_SubTitle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712791" y="1158428"/>
              <a:ext cx="891288" cy="892640"/>
            </a:xfrm>
            <a:prstGeom prst="ellipse">
              <a:avLst/>
            </a:prstGeom>
            <a:gradFill>
              <a:gsLst>
                <a:gs pos="100000">
                  <a:srgbClr val="00B0F0"/>
                </a:gs>
                <a:gs pos="0">
                  <a:srgbClr val="0070C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MH_SubTitle_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538645" y="1158428"/>
              <a:ext cx="891288" cy="892640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25"/>
            <p:cNvGrpSpPr/>
            <p:nvPr/>
          </p:nvGrpSpPr>
          <p:grpSpPr>
            <a:xfrm>
              <a:off x="10960199" y="1026066"/>
              <a:ext cx="1094160" cy="604560"/>
              <a:chOff x="9771304" y="1739983"/>
              <a:chExt cx="1458880" cy="806080"/>
            </a:xfrm>
          </p:grpSpPr>
          <p:sp>
            <p:nvSpPr>
              <p:cNvPr id="50" name="MH_Other_9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9771304" y="1739983"/>
                <a:ext cx="818704" cy="806080"/>
              </a:xfrm>
              <a:custGeom>
                <a:avLst/>
                <a:gdLst>
                  <a:gd name="T0" fmla="*/ 0 w 722402"/>
                  <a:gd name="T1" fmla="*/ 706355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1" name="MH_Other_11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10577385" y="2546063"/>
                <a:ext cx="652799" cy="0"/>
              </a:xfrm>
              <a:prstGeom prst="line">
                <a:avLst/>
              </a:prstGeom>
              <a:ln w="25400">
                <a:solidFill>
                  <a:srgbClr val="D5D5D5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28"/>
            <p:cNvGrpSpPr/>
            <p:nvPr/>
          </p:nvGrpSpPr>
          <p:grpSpPr>
            <a:xfrm>
              <a:off x="7331903" y="1000188"/>
              <a:ext cx="1827207" cy="1209121"/>
              <a:chOff x="2460671" y="1739983"/>
              <a:chExt cx="2436276" cy="1612161"/>
            </a:xfrm>
          </p:grpSpPr>
          <p:sp>
            <p:nvSpPr>
              <p:cNvPr id="53" name="MH_Other_2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 flipH="1">
                <a:off x="2460671" y="1739983"/>
                <a:ext cx="818704" cy="806080"/>
              </a:xfrm>
              <a:custGeom>
                <a:avLst/>
                <a:gdLst>
                  <a:gd name="T0" fmla="*/ 0 w 722402"/>
                  <a:gd name="T1" fmla="*/ 706355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MH_Other_5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4078243" y="2546063"/>
                <a:ext cx="818704" cy="806081"/>
              </a:xfrm>
              <a:custGeom>
                <a:avLst/>
                <a:gdLst>
                  <a:gd name="T0" fmla="*/ 0 w 722402"/>
                  <a:gd name="T1" fmla="*/ 706357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5" name="MH_Other_12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3264949" y="2546063"/>
                <a:ext cx="827720" cy="0"/>
              </a:xfrm>
              <a:prstGeom prst="line">
                <a:avLst/>
              </a:prstGeom>
              <a:ln w="25400">
                <a:solidFill>
                  <a:srgbClr val="D5D5D5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32"/>
            <p:cNvGrpSpPr/>
            <p:nvPr/>
          </p:nvGrpSpPr>
          <p:grpSpPr>
            <a:xfrm>
              <a:off x="9159110" y="1000188"/>
              <a:ext cx="1824503" cy="1209121"/>
              <a:chOff x="4896947" y="1739983"/>
              <a:chExt cx="2432670" cy="1612161"/>
            </a:xfrm>
          </p:grpSpPr>
          <p:sp>
            <p:nvSpPr>
              <p:cNvPr id="66" name="MH_Other_4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 flipH="1">
                <a:off x="4896947" y="1739983"/>
                <a:ext cx="818704" cy="806080"/>
              </a:xfrm>
              <a:custGeom>
                <a:avLst/>
                <a:gdLst>
                  <a:gd name="T0" fmla="*/ 0 w 722402"/>
                  <a:gd name="T1" fmla="*/ 706355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MH_Other_7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6510913" y="2546063"/>
                <a:ext cx="818704" cy="806081"/>
              </a:xfrm>
              <a:custGeom>
                <a:avLst/>
                <a:gdLst>
                  <a:gd name="T0" fmla="*/ 0 w 722402"/>
                  <a:gd name="T1" fmla="*/ 706357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6" name="MH_Other_13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5701225" y="2546063"/>
                <a:ext cx="825918" cy="0"/>
              </a:xfrm>
              <a:prstGeom prst="line">
                <a:avLst/>
              </a:prstGeom>
              <a:ln w="25400">
                <a:solidFill>
                  <a:srgbClr val="D5D5D5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椭圆 152"/>
            <p:cNvSpPr/>
            <p:nvPr/>
          </p:nvSpPr>
          <p:spPr>
            <a:xfrm>
              <a:off x="7017343" y="1317446"/>
              <a:ext cx="601237" cy="6012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椭圆 152"/>
            <p:cNvSpPr/>
            <p:nvPr/>
          </p:nvSpPr>
          <p:spPr>
            <a:xfrm>
              <a:off x="8855668" y="1317446"/>
              <a:ext cx="601237" cy="6012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椭圆 152"/>
            <p:cNvSpPr/>
            <p:nvPr/>
          </p:nvSpPr>
          <p:spPr>
            <a:xfrm>
              <a:off x="10693993" y="1307921"/>
              <a:ext cx="601237" cy="60123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6626" name="Picture 2" descr="C:\Documents and Settings\Пользователь\Рабочий стол\Фото для календаря\proverka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30180" y="609107"/>
            <a:ext cx="908196" cy="1095868"/>
          </a:xfrm>
          <a:prstGeom prst="rect">
            <a:avLst/>
          </a:prstGeom>
          <a:noFill/>
        </p:spPr>
      </p:pic>
      <p:pic>
        <p:nvPicPr>
          <p:cNvPr id="26627" name="Picture 3" descr="C:\Documents and Settings\Пользователь\Рабочий стол\Фото для календаря\icon1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381500" y="485775"/>
            <a:ext cx="1314450" cy="1314450"/>
          </a:xfrm>
          <a:prstGeom prst="rect">
            <a:avLst/>
          </a:prstGeom>
          <a:noFill/>
        </p:spPr>
      </p:pic>
      <p:cxnSp>
        <p:nvCxnSpPr>
          <p:cNvPr id="92" name="Прямая соединительная линия 91"/>
          <p:cNvCxnSpPr/>
          <p:nvPr/>
        </p:nvCxnSpPr>
        <p:spPr>
          <a:xfrm>
            <a:off x="342900" y="2533650"/>
            <a:ext cx="1145857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85750" y="3448050"/>
            <a:ext cx="1145857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19"/>
          <p:cNvSpPr/>
          <p:nvPr/>
        </p:nvSpPr>
        <p:spPr>
          <a:xfrm>
            <a:off x="290462" y="2742977"/>
            <a:ext cx="2663825" cy="495523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0">
                <a:srgbClr val="E0E0E0"/>
              </a:gs>
            </a:gsLst>
            <a:lin ang="8100000" scaled="0"/>
            <a:tileRect/>
          </a:gradFill>
          <a:ln w="1587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Универсальные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0065B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5" name="矩形 18"/>
          <p:cNvSpPr/>
          <p:nvPr/>
        </p:nvSpPr>
        <p:spPr>
          <a:xfrm>
            <a:off x="260349" y="4095527"/>
            <a:ext cx="2663825" cy="495523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400" b="1" kern="0" dirty="0" err="1">
                <a:solidFill>
                  <a:prstClr val="white"/>
                </a:solidFill>
                <a:latin typeface="Arial"/>
                <a:ea typeface="微软雅黑"/>
              </a:rPr>
              <a:t>Общепрофессиональные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9" name="Группа 102"/>
          <p:cNvGrpSpPr/>
          <p:nvPr/>
        </p:nvGrpSpPr>
        <p:grpSpPr>
          <a:xfrm>
            <a:off x="8829675" y="2581275"/>
            <a:ext cx="819150" cy="800100"/>
            <a:chOff x="10054126" y="3752051"/>
            <a:chExt cx="662078" cy="659438"/>
          </a:xfrm>
        </p:grpSpPr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10399673" y="3752051"/>
              <a:ext cx="313891" cy="313893"/>
            </a:xfrm>
            <a:custGeom>
              <a:avLst/>
              <a:gdLst>
                <a:gd name="T0" fmla="*/ 97 w 290"/>
                <a:gd name="T1" fmla="*/ 287 h 288"/>
                <a:gd name="T2" fmla="*/ 101 w 290"/>
                <a:gd name="T3" fmla="*/ 288 h 288"/>
                <a:gd name="T4" fmla="*/ 104 w 290"/>
                <a:gd name="T5" fmla="*/ 287 h 288"/>
                <a:gd name="T6" fmla="*/ 170 w 290"/>
                <a:gd name="T7" fmla="*/ 221 h 288"/>
                <a:gd name="T8" fmla="*/ 213 w 290"/>
                <a:gd name="T9" fmla="*/ 265 h 288"/>
                <a:gd name="T10" fmla="*/ 217 w 290"/>
                <a:gd name="T11" fmla="*/ 266 h 288"/>
                <a:gd name="T12" fmla="*/ 218 w 290"/>
                <a:gd name="T13" fmla="*/ 266 h 288"/>
                <a:gd name="T14" fmla="*/ 221 w 290"/>
                <a:gd name="T15" fmla="*/ 263 h 288"/>
                <a:gd name="T16" fmla="*/ 290 w 290"/>
                <a:gd name="T17" fmla="*/ 6 h 288"/>
                <a:gd name="T18" fmla="*/ 290 w 290"/>
                <a:gd name="T19" fmla="*/ 4 h 288"/>
                <a:gd name="T20" fmla="*/ 286 w 290"/>
                <a:gd name="T21" fmla="*/ 0 h 288"/>
                <a:gd name="T22" fmla="*/ 285 w 290"/>
                <a:gd name="T23" fmla="*/ 0 h 288"/>
                <a:gd name="T24" fmla="*/ 284 w 290"/>
                <a:gd name="T25" fmla="*/ 0 h 288"/>
                <a:gd name="T26" fmla="*/ 27 w 290"/>
                <a:gd name="T27" fmla="*/ 69 h 288"/>
                <a:gd name="T28" fmla="*/ 23 w 290"/>
                <a:gd name="T29" fmla="*/ 72 h 288"/>
                <a:gd name="T30" fmla="*/ 25 w 290"/>
                <a:gd name="T31" fmla="*/ 77 h 288"/>
                <a:gd name="T32" fmla="*/ 67 w 290"/>
                <a:gd name="T33" fmla="*/ 119 h 288"/>
                <a:gd name="T34" fmla="*/ 2 w 290"/>
                <a:gd name="T35" fmla="*/ 185 h 288"/>
                <a:gd name="T36" fmla="*/ 2 w 290"/>
                <a:gd name="T37" fmla="*/ 191 h 288"/>
                <a:gd name="T38" fmla="*/ 97 w 290"/>
                <a:gd name="T39" fmla="*/ 28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0" h="288">
                  <a:moveTo>
                    <a:pt x="97" y="287"/>
                  </a:moveTo>
                  <a:cubicBezTo>
                    <a:pt x="98" y="288"/>
                    <a:pt x="99" y="288"/>
                    <a:pt x="101" y="288"/>
                  </a:cubicBezTo>
                  <a:cubicBezTo>
                    <a:pt x="102" y="288"/>
                    <a:pt x="103" y="288"/>
                    <a:pt x="104" y="287"/>
                  </a:cubicBezTo>
                  <a:lnTo>
                    <a:pt x="170" y="221"/>
                  </a:lnTo>
                  <a:lnTo>
                    <a:pt x="213" y="265"/>
                  </a:lnTo>
                  <a:cubicBezTo>
                    <a:pt x="214" y="266"/>
                    <a:pt x="215" y="266"/>
                    <a:pt x="217" y="266"/>
                  </a:cubicBezTo>
                  <a:cubicBezTo>
                    <a:pt x="217" y="266"/>
                    <a:pt x="217" y="266"/>
                    <a:pt x="218" y="266"/>
                  </a:cubicBezTo>
                  <a:cubicBezTo>
                    <a:pt x="220" y="266"/>
                    <a:pt x="221" y="265"/>
                    <a:pt x="221" y="263"/>
                  </a:cubicBezTo>
                  <a:lnTo>
                    <a:pt x="290" y="6"/>
                  </a:lnTo>
                  <a:cubicBezTo>
                    <a:pt x="290" y="5"/>
                    <a:pt x="290" y="5"/>
                    <a:pt x="290" y="4"/>
                  </a:cubicBezTo>
                  <a:cubicBezTo>
                    <a:pt x="290" y="2"/>
                    <a:pt x="288" y="0"/>
                    <a:pt x="286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0"/>
                    <a:pt x="284" y="0"/>
                    <a:pt x="284" y="0"/>
                  </a:cubicBezTo>
                  <a:lnTo>
                    <a:pt x="27" y="69"/>
                  </a:lnTo>
                  <a:cubicBezTo>
                    <a:pt x="25" y="69"/>
                    <a:pt x="24" y="70"/>
                    <a:pt x="23" y="72"/>
                  </a:cubicBezTo>
                  <a:cubicBezTo>
                    <a:pt x="23" y="74"/>
                    <a:pt x="24" y="75"/>
                    <a:pt x="25" y="77"/>
                  </a:cubicBezTo>
                  <a:lnTo>
                    <a:pt x="67" y="119"/>
                  </a:lnTo>
                  <a:lnTo>
                    <a:pt x="2" y="185"/>
                  </a:lnTo>
                  <a:cubicBezTo>
                    <a:pt x="0" y="187"/>
                    <a:pt x="0" y="190"/>
                    <a:pt x="2" y="191"/>
                  </a:cubicBezTo>
                  <a:lnTo>
                    <a:pt x="97" y="287"/>
                  </a:lnTo>
                  <a:close/>
                </a:path>
              </a:pathLst>
            </a:custGeom>
            <a:solidFill>
              <a:srgbClr val="0A97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0"/>
            <p:cNvSpPr>
              <a:spLocks/>
            </p:cNvSpPr>
            <p:nvPr/>
          </p:nvSpPr>
          <p:spPr bwMode="auto">
            <a:xfrm>
              <a:off x="10054126" y="3752051"/>
              <a:ext cx="316531" cy="313893"/>
            </a:xfrm>
            <a:custGeom>
              <a:avLst/>
              <a:gdLst>
                <a:gd name="T0" fmla="*/ 69 w 290"/>
                <a:gd name="T1" fmla="*/ 263 h 288"/>
                <a:gd name="T2" fmla="*/ 72 w 290"/>
                <a:gd name="T3" fmla="*/ 266 h 288"/>
                <a:gd name="T4" fmla="*/ 74 w 290"/>
                <a:gd name="T5" fmla="*/ 266 h 288"/>
                <a:gd name="T6" fmla="*/ 77 w 290"/>
                <a:gd name="T7" fmla="*/ 265 h 288"/>
                <a:gd name="T8" fmla="*/ 121 w 290"/>
                <a:gd name="T9" fmla="*/ 221 h 288"/>
                <a:gd name="T10" fmla="*/ 186 w 290"/>
                <a:gd name="T11" fmla="*/ 287 h 288"/>
                <a:gd name="T12" fmla="*/ 189 w 290"/>
                <a:gd name="T13" fmla="*/ 288 h 288"/>
                <a:gd name="T14" fmla="*/ 193 w 290"/>
                <a:gd name="T15" fmla="*/ 287 h 288"/>
                <a:gd name="T16" fmla="*/ 288 w 290"/>
                <a:gd name="T17" fmla="*/ 191 h 288"/>
                <a:gd name="T18" fmla="*/ 288 w 290"/>
                <a:gd name="T19" fmla="*/ 185 h 288"/>
                <a:gd name="T20" fmla="*/ 223 w 290"/>
                <a:gd name="T21" fmla="*/ 119 h 288"/>
                <a:gd name="T22" fmla="*/ 265 w 290"/>
                <a:gd name="T23" fmla="*/ 77 h 288"/>
                <a:gd name="T24" fmla="*/ 267 w 290"/>
                <a:gd name="T25" fmla="*/ 72 h 288"/>
                <a:gd name="T26" fmla="*/ 263 w 290"/>
                <a:gd name="T27" fmla="*/ 69 h 288"/>
                <a:gd name="T28" fmla="*/ 6 w 290"/>
                <a:gd name="T29" fmla="*/ 0 h 288"/>
                <a:gd name="T30" fmla="*/ 4 w 290"/>
                <a:gd name="T31" fmla="*/ 0 h 288"/>
                <a:gd name="T32" fmla="*/ 1 w 290"/>
                <a:gd name="T33" fmla="*/ 1 h 288"/>
                <a:gd name="T34" fmla="*/ 0 w 290"/>
                <a:gd name="T35" fmla="*/ 5 h 288"/>
                <a:gd name="T36" fmla="*/ 69 w 290"/>
                <a:gd name="T37" fmla="*/ 26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88">
                  <a:moveTo>
                    <a:pt x="69" y="263"/>
                  </a:moveTo>
                  <a:cubicBezTo>
                    <a:pt x="69" y="265"/>
                    <a:pt x="71" y="266"/>
                    <a:pt x="72" y="266"/>
                  </a:cubicBezTo>
                  <a:cubicBezTo>
                    <a:pt x="73" y="266"/>
                    <a:pt x="73" y="266"/>
                    <a:pt x="74" y="266"/>
                  </a:cubicBezTo>
                  <a:cubicBezTo>
                    <a:pt x="75" y="266"/>
                    <a:pt x="76" y="266"/>
                    <a:pt x="77" y="265"/>
                  </a:cubicBezTo>
                  <a:lnTo>
                    <a:pt x="121" y="221"/>
                  </a:lnTo>
                  <a:lnTo>
                    <a:pt x="186" y="287"/>
                  </a:lnTo>
                  <a:cubicBezTo>
                    <a:pt x="187" y="288"/>
                    <a:pt x="188" y="288"/>
                    <a:pt x="189" y="288"/>
                  </a:cubicBezTo>
                  <a:cubicBezTo>
                    <a:pt x="191" y="288"/>
                    <a:pt x="192" y="288"/>
                    <a:pt x="193" y="287"/>
                  </a:cubicBezTo>
                  <a:lnTo>
                    <a:pt x="288" y="191"/>
                  </a:lnTo>
                  <a:cubicBezTo>
                    <a:pt x="290" y="190"/>
                    <a:pt x="290" y="187"/>
                    <a:pt x="288" y="185"/>
                  </a:cubicBezTo>
                  <a:lnTo>
                    <a:pt x="223" y="119"/>
                  </a:lnTo>
                  <a:lnTo>
                    <a:pt x="265" y="77"/>
                  </a:lnTo>
                  <a:cubicBezTo>
                    <a:pt x="267" y="75"/>
                    <a:pt x="267" y="74"/>
                    <a:pt x="267" y="72"/>
                  </a:cubicBezTo>
                  <a:cubicBezTo>
                    <a:pt x="266" y="70"/>
                    <a:pt x="265" y="69"/>
                    <a:pt x="263" y="69"/>
                  </a:cubicBezTo>
                  <a:lnTo>
                    <a:pt x="6" y="0"/>
                  </a:ln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4"/>
                    <a:pt x="0" y="5"/>
                  </a:cubicBezTo>
                  <a:lnTo>
                    <a:pt x="69" y="263"/>
                  </a:lnTo>
                  <a:close/>
                </a:path>
              </a:pathLst>
            </a:custGeom>
            <a:solidFill>
              <a:srgbClr val="0A97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10399673" y="4094958"/>
              <a:ext cx="316531" cy="316531"/>
            </a:xfrm>
            <a:custGeom>
              <a:avLst/>
              <a:gdLst>
                <a:gd name="T0" fmla="*/ 221 w 291"/>
                <a:gd name="T1" fmla="*/ 25 h 289"/>
                <a:gd name="T2" fmla="*/ 218 w 291"/>
                <a:gd name="T3" fmla="*/ 22 h 289"/>
                <a:gd name="T4" fmla="*/ 217 w 291"/>
                <a:gd name="T5" fmla="*/ 22 h 289"/>
                <a:gd name="T6" fmla="*/ 213 w 291"/>
                <a:gd name="T7" fmla="*/ 23 h 289"/>
                <a:gd name="T8" fmla="*/ 170 w 291"/>
                <a:gd name="T9" fmla="*/ 67 h 289"/>
                <a:gd name="T10" fmla="*/ 104 w 291"/>
                <a:gd name="T11" fmla="*/ 2 h 289"/>
                <a:gd name="T12" fmla="*/ 101 w 291"/>
                <a:gd name="T13" fmla="*/ 0 h 289"/>
                <a:gd name="T14" fmla="*/ 97 w 291"/>
                <a:gd name="T15" fmla="*/ 2 h 289"/>
                <a:gd name="T16" fmla="*/ 2 w 291"/>
                <a:gd name="T17" fmla="*/ 97 h 289"/>
                <a:gd name="T18" fmla="*/ 2 w 291"/>
                <a:gd name="T19" fmla="*/ 104 h 289"/>
                <a:gd name="T20" fmla="*/ 67 w 291"/>
                <a:gd name="T21" fmla="*/ 169 h 289"/>
                <a:gd name="T22" fmla="*/ 25 w 291"/>
                <a:gd name="T23" fmla="*/ 212 h 289"/>
                <a:gd name="T24" fmla="*/ 23 w 291"/>
                <a:gd name="T25" fmla="*/ 216 h 289"/>
                <a:gd name="T26" fmla="*/ 27 w 291"/>
                <a:gd name="T27" fmla="*/ 220 h 289"/>
                <a:gd name="T28" fmla="*/ 284 w 291"/>
                <a:gd name="T29" fmla="*/ 289 h 289"/>
                <a:gd name="T30" fmla="*/ 286 w 291"/>
                <a:gd name="T31" fmla="*/ 289 h 289"/>
                <a:gd name="T32" fmla="*/ 289 w 291"/>
                <a:gd name="T33" fmla="*/ 288 h 289"/>
                <a:gd name="T34" fmla="*/ 290 w 291"/>
                <a:gd name="T35" fmla="*/ 283 h 289"/>
                <a:gd name="T36" fmla="*/ 221 w 291"/>
                <a:gd name="T37" fmla="*/ 2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1" h="289">
                  <a:moveTo>
                    <a:pt x="221" y="25"/>
                  </a:moveTo>
                  <a:cubicBezTo>
                    <a:pt x="221" y="24"/>
                    <a:pt x="219" y="22"/>
                    <a:pt x="218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15" y="22"/>
                    <a:pt x="214" y="22"/>
                    <a:pt x="213" y="23"/>
                  </a:cubicBezTo>
                  <a:lnTo>
                    <a:pt x="170" y="67"/>
                  </a:lnTo>
                  <a:lnTo>
                    <a:pt x="104" y="2"/>
                  </a:lnTo>
                  <a:cubicBezTo>
                    <a:pt x="103" y="1"/>
                    <a:pt x="102" y="0"/>
                    <a:pt x="101" y="0"/>
                  </a:cubicBezTo>
                  <a:cubicBezTo>
                    <a:pt x="99" y="0"/>
                    <a:pt x="98" y="1"/>
                    <a:pt x="97" y="2"/>
                  </a:cubicBezTo>
                  <a:lnTo>
                    <a:pt x="2" y="97"/>
                  </a:lnTo>
                  <a:cubicBezTo>
                    <a:pt x="0" y="99"/>
                    <a:pt x="0" y="102"/>
                    <a:pt x="2" y="104"/>
                  </a:cubicBezTo>
                  <a:lnTo>
                    <a:pt x="67" y="169"/>
                  </a:lnTo>
                  <a:lnTo>
                    <a:pt x="25" y="212"/>
                  </a:lnTo>
                  <a:cubicBezTo>
                    <a:pt x="24" y="213"/>
                    <a:pt x="23" y="215"/>
                    <a:pt x="23" y="216"/>
                  </a:cubicBezTo>
                  <a:cubicBezTo>
                    <a:pt x="24" y="218"/>
                    <a:pt x="25" y="219"/>
                    <a:pt x="27" y="220"/>
                  </a:cubicBezTo>
                  <a:lnTo>
                    <a:pt x="284" y="289"/>
                  </a:lnTo>
                  <a:cubicBezTo>
                    <a:pt x="285" y="289"/>
                    <a:pt x="285" y="289"/>
                    <a:pt x="286" y="289"/>
                  </a:cubicBezTo>
                  <a:cubicBezTo>
                    <a:pt x="287" y="289"/>
                    <a:pt x="288" y="288"/>
                    <a:pt x="289" y="288"/>
                  </a:cubicBezTo>
                  <a:cubicBezTo>
                    <a:pt x="290" y="286"/>
                    <a:pt x="291" y="285"/>
                    <a:pt x="290" y="283"/>
                  </a:cubicBezTo>
                  <a:lnTo>
                    <a:pt x="221" y="25"/>
                  </a:lnTo>
                  <a:close/>
                </a:path>
              </a:pathLst>
            </a:custGeom>
            <a:solidFill>
              <a:srgbClr val="0A97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32"/>
            <p:cNvSpPr>
              <a:spLocks/>
            </p:cNvSpPr>
            <p:nvPr/>
          </p:nvSpPr>
          <p:spPr bwMode="auto">
            <a:xfrm>
              <a:off x="10054126" y="4094958"/>
              <a:ext cx="316531" cy="316531"/>
            </a:xfrm>
            <a:custGeom>
              <a:avLst/>
              <a:gdLst>
                <a:gd name="T0" fmla="*/ 193 w 290"/>
                <a:gd name="T1" fmla="*/ 2 h 289"/>
                <a:gd name="T2" fmla="*/ 189 w 290"/>
                <a:gd name="T3" fmla="*/ 0 h 289"/>
                <a:gd name="T4" fmla="*/ 186 w 290"/>
                <a:gd name="T5" fmla="*/ 2 h 289"/>
                <a:gd name="T6" fmla="*/ 121 w 290"/>
                <a:gd name="T7" fmla="*/ 67 h 289"/>
                <a:gd name="T8" fmla="*/ 77 w 290"/>
                <a:gd name="T9" fmla="*/ 23 h 289"/>
                <a:gd name="T10" fmla="*/ 74 w 290"/>
                <a:gd name="T11" fmla="*/ 22 h 289"/>
                <a:gd name="T12" fmla="*/ 72 w 290"/>
                <a:gd name="T13" fmla="*/ 22 h 289"/>
                <a:gd name="T14" fmla="*/ 69 w 290"/>
                <a:gd name="T15" fmla="*/ 25 h 289"/>
                <a:gd name="T16" fmla="*/ 0 w 290"/>
                <a:gd name="T17" fmla="*/ 283 h 289"/>
                <a:gd name="T18" fmla="*/ 1 w 290"/>
                <a:gd name="T19" fmla="*/ 288 h 289"/>
                <a:gd name="T20" fmla="*/ 5 w 290"/>
                <a:gd name="T21" fmla="*/ 289 h 289"/>
                <a:gd name="T22" fmla="*/ 6 w 290"/>
                <a:gd name="T23" fmla="*/ 289 h 289"/>
                <a:gd name="T24" fmla="*/ 263 w 290"/>
                <a:gd name="T25" fmla="*/ 220 h 289"/>
                <a:gd name="T26" fmla="*/ 267 w 290"/>
                <a:gd name="T27" fmla="*/ 216 h 289"/>
                <a:gd name="T28" fmla="*/ 265 w 290"/>
                <a:gd name="T29" fmla="*/ 212 h 289"/>
                <a:gd name="T30" fmla="*/ 223 w 290"/>
                <a:gd name="T31" fmla="*/ 169 h 289"/>
                <a:gd name="T32" fmla="*/ 288 w 290"/>
                <a:gd name="T33" fmla="*/ 104 h 289"/>
                <a:gd name="T34" fmla="*/ 288 w 290"/>
                <a:gd name="T35" fmla="*/ 97 h 289"/>
                <a:gd name="T36" fmla="*/ 193 w 290"/>
                <a:gd name="T37" fmla="*/ 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89">
                  <a:moveTo>
                    <a:pt x="193" y="2"/>
                  </a:moveTo>
                  <a:cubicBezTo>
                    <a:pt x="192" y="1"/>
                    <a:pt x="191" y="0"/>
                    <a:pt x="189" y="0"/>
                  </a:cubicBezTo>
                  <a:cubicBezTo>
                    <a:pt x="188" y="0"/>
                    <a:pt x="187" y="1"/>
                    <a:pt x="186" y="2"/>
                  </a:cubicBezTo>
                  <a:lnTo>
                    <a:pt x="121" y="67"/>
                  </a:lnTo>
                  <a:lnTo>
                    <a:pt x="77" y="23"/>
                  </a:lnTo>
                  <a:cubicBezTo>
                    <a:pt x="76" y="22"/>
                    <a:pt x="75" y="22"/>
                    <a:pt x="74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1" y="22"/>
                    <a:pt x="69" y="24"/>
                    <a:pt x="69" y="25"/>
                  </a:cubicBezTo>
                  <a:lnTo>
                    <a:pt x="0" y="283"/>
                  </a:lnTo>
                  <a:cubicBezTo>
                    <a:pt x="0" y="285"/>
                    <a:pt x="0" y="286"/>
                    <a:pt x="1" y="288"/>
                  </a:cubicBezTo>
                  <a:cubicBezTo>
                    <a:pt x="2" y="288"/>
                    <a:pt x="3" y="289"/>
                    <a:pt x="5" y="289"/>
                  </a:cubicBezTo>
                  <a:cubicBezTo>
                    <a:pt x="5" y="289"/>
                    <a:pt x="5" y="289"/>
                    <a:pt x="6" y="289"/>
                  </a:cubicBezTo>
                  <a:lnTo>
                    <a:pt x="263" y="220"/>
                  </a:lnTo>
                  <a:cubicBezTo>
                    <a:pt x="265" y="219"/>
                    <a:pt x="266" y="218"/>
                    <a:pt x="267" y="216"/>
                  </a:cubicBezTo>
                  <a:cubicBezTo>
                    <a:pt x="267" y="215"/>
                    <a:pt x="267" y="213"/>
                    <a:pt x="265" y="212"/>
                  </a:cubicBezTo>
                  <a:lnTo>
                    <a:pt x="223" y="169"/>
                  </a:lnTo>
                  <a:lnTo>
                    <a:pt x="288" y="104"/>
                  </a:lnTo>
                  <a:cubicBezTo>
                    <a:pt x="290" y="102"/>
                    <a:pt x="290" y="99"/>
                    <a:pt x="288" y="97"/>
                  </a:cubicBezTo>
                  <a:lnTo>
                    <a:pt x="193" y="2"/>
                  </a:lnTo>
                  <a:close/>
                </a:path>
              </a:pathLst>
            </a:custGeom>
            <a:solidFill>
              <a:srgbClr val="0A97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2" name="Скругленный прямоугольник 101"/>
          <p:cNvSpPr/>
          <p:nvPr/>
        </p:nvSpPr>
        <p:spPr>
          <a:xfrm>
            <a:off x="3848101" y="2752725"/>
            <a:ext cx="2486024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Инвариантность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848101" y="3600450"/>
            <a:ext cx="2466974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Инвариантность по УГСН и направлениям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848100" y="4295775"/>
            <a:ext cx="7962899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Внутри УГСН одинаковые компетенции имеют одинаковые индикаторы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829051" y="5010150"/>
            <a:ext cx="2819400" cy="50482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Источник - ФГОС </a:t>
            </a:r>
          </a:p>
        </p:txBody>
      </p:sp>
      <p:pic>
        <p:nvPicPr>
          <p:cNvPr id="107" name="图片 25" descr="28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6257925" y="4639095"/>
            <a:ext cx="685800" cy="748085"/>
          </a:xfrm>
          <a:prstGeom prst="rect">
            <a:avLst/>
          </a:prstGeom>
          <a:effectLst>
            <a:outerShdw blurRad="190500" algn="ctr" rotWithShape="0">
              <a:srgbClr val="4BD0FF"/>
            </a:outerShdw>
          </a:effectLst>
        </p:spPr>
      </p:pic>
      <p:grpSp>
        <p:nvGrpSpPr>
          <p:cNvPr id="70" name="Группа 69"/>
          <p:cNvGrpSpPr/>
          <p:nvPr/>
        </p:nvGrpSpPr>
        <p:grpSpPr>
          <a:xfrm>
            <a:off x="8932511" y="5571909"/>
            <a:ext cx="1343464" cy="932446"/>
            <a:chOff x="8932511" y="5571909"/>
            <a:chExt cx="1343464" cy="932446"/>
          </a:xfrm>
        </p:grpSpPr>
        <p:grpSp>
          <p:nvGrpSpPr>
            <p:cNvPr id="58" name="Group 8"/>
            <p:cNvGrpSpPr/>
            <p:nvPr/>
          </p:nvGrpSpPr>
          <p:grpSpPr>
            <a:xfrm>
              <a:off x="8932511" y="6038132"/>
              <a:ext cx="174290" cy="466223"/>
              <a:chOff x="9058971" y="3034893"/>
              <a:chExt cx="232386" cy="621631"/>
            </a:xfrm>
          </p:grpSpPr>
          <p:sp>
            <p:nvSpPr>
              <p:cNvPr id="59" name="FlexibleLine"/>
              <p:cNvSpPr/>
              <p:nvPr/>
            </p:nvSpPr>
            <p:spPr>
              <a:xfrm>
                <a:off x="9058971" y="3034893"/>
                <a:ext cx="232386" cy="284672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862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-140600"/>
                    </a:lnTo>
                    <a:cubicBezTo>
                      <a:pt x="60800" y="-167960"/>
                      <a:pt x="79040" y="-186200"/>
                      <a:pt x="106400" y="-186200"/>
                    </a:cubicBezTo>
                    <a:lnTo>
                      <a:pt x="152000" y="-186200"/>
                    </a:ln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bevel/>
              </a:ln>
            </p:spPr>
          </p:sp>
          <p:sp>
            <p:nvSpPr>
              <p:cNvPr id="60" name="FlexibleLine"/>
              <p:cNvSpPr/>
              <p:nvPr/>
            </p:nvSpPr>
            <p:spPr>
              <a:xfrm>
                <a:off x="9058971" y="3034893"/>
                <a:ext cx="232386" cy="168480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102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64600"/>
                    </a:lnTo>
                    <a:cubicBezTo>
                      <a:pt x="60800" y="91960"/>
                      <a:pt x="79040" y="110200"/>
                      <a:pt x="106400" y="110200"/>
                    </a:cubicBezTo>
                    <a:lnTo>
                      <a:pt x="152000" y="110200"/>
                    </a:ln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bevel/>
              </a:ln>
            </p:spPr>
          </p:sp>
          <p:sp>
            <p:nvSpPr>
              <p:cNvPr id="61" name="FlexibleLine"/>
              <p:cNvSpPr/>
              <p:nvPr/>
            </p:nvSpPr>
            <p:spPr>
              <a:xfrm>
                <a:off x="9058971" y="3034893"/>
                <a:ext cx="232386" cy="621631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4066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361000"/>
                    </a:lnTo>
                    <a:cubicBezTo>
                      <a:pt x="60800" y="388360"/>
                      <a:pt x="79040" y="406600"/>
                      <a:pt x="106400" y="406600"/>
                    </a:cubicBezTo>
                    <a:lnTo>
                      <a:pt x="152000" y="406600"/>
                    </a:ln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bevel/>
              </a:ln>
            </p:spPr>
          </p:sp>
        </p:grpSp>
        <p:sp>
          <p:nvSpPr>
            <p:cNvPr id="62" name="Freeform 246"/>
            <p:cNvSpPr/>
            <p:nvPr/>
          </p:nvSpPr>
          <p:spPr>
            <a:xfrm>
              <a:off x="9106800" y="5571909"/>
              <a:ext cx="854016" cy="252719"/>
            </a:xfrm>
            <a:custGeom>
              <a:avLst/>
              <a:gdLst/>
              <a:ahLst/>
              <a:cxnLst/>
              <a:rect l="0" t="0" r="0" b="0"/>
              <a:pathLst>
                <a:path w="744800" h="220400" fill="none">
                  <a:moveTo>
                    <a:pt x="0" y="220400"/>
                  </a:moveTo>
                  <a:lnTo>
                    <a:pt x="7448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19050" cap="flat">
              <a:solidFill>
                <a:schemeClr val="accent1">
                  <a:lumMod val="75000"/>
                </a:schemeClr>
              </a:solidFill>
              <a:bevel/>
              <a:tailEnd type="oval"/>
            </a:ln>
            <a:effectLst/>
          </p:spPr>
        </p:sp>
        <p:sp>
          <p:nvSpPr>
            <p:cNvPr id="63" name="Text 4673"/>
            <p:cNvSpPr txBox="1"/>
            <p:nvPr/>
          </p:nvSpPr>
          <p:spPr>
            <a:xfrm>
              <a:off x="9188428" y="5598052"/>
              <a:ext cx="677483" cy="21786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27000" tIns="13500" rIns="27000" bIns="13500" rtlCol="0" anchor="ctr"/>
            <a:lstStyle/>
            <a:p>
              <a:r>
                <a:rPr lang="ru-RU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Знать 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44"/>
            <p:cNvSpPr/>
            <p:nvPr/>
          </p:nvSpPr>
          <p:spPr>
            <a:xfrm>
              <a:off x="9106805" y="5911773"/>
              <a:ext cx="856349" cy="252719"/>
            </a:xfrm>
            <a:custGeom>
              <a:avLst/>
              <a:gdLst/>
              <a:ahLst/>
              <a:cxnLst/>
              <a:rect l="0" t="0" r="0" b="0"/>
              <a:pathLst>
                <a:path w="1208400" h="220400" fill="none">
                  <a:moveTo>
                    <a:pt x="0" y="220400"/>
                  </a:moveTo>
                  <a:lnTo>
                    <a:pt x="12084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19050" cap="flat">
              <a:solidFill>
                <a:schemeClr val="accent1">
                  <a:lumMod val="75000"/>
                </a:schemeClr>
              </a:solidFill>
              <a:bevel/>
              <a:tailEnd type="oval"/>
            </a:ln>
            <a:effectLst/>
          </p:spPr>
        </p:sp>
        <p:sp>
          <p:nvSpPr>
            <p:cNvPr id="65" name="Text 4674"/>
            <p:cNvSpPr txBox="1"/>
            <p:nvPr/>
          </p:nvSpPr>
          <p:spPr>
            <a:xfrm>
              <a:off x="9188426" y="5937916"/>
              <a:ext cx="1087549" cy="21786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27000" tIns="13500" rIns="27000" bIns="13500" rtlCol="0" anchor="ctr"/>
            <a:lstStyle/>
            <a:p>
              <a:r>
                <a:rPr lang="ru-RU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Уметь 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242"/>
            <p:cNvSpPr/>
            <p:nvPr/>
          </p:nvSpPr>
          <p:spPr>
            <a:xfrm>
              <a:off x="9106805" y="6251636"/>
              <a:ext cx="856350" cy="252719"/>
            </a:xfrm>
            <a:custGeom>
              <a:avLst/>
              <a:gdLst/>
              <a:ahLst/>
              <a:cxnLst/>
              <a:rect l="0" t="0" r="0" b="0"/>
              <a:pathLst>
                <a:path w="1109600" h="220400" fill="none">
                  <a:moveTo>
                    <a:pt x="0" y="220400"/>
                  </a:moveTo>
                  <a:lnTo>
                    <a:pt x="11096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19050" cap="flat">
              <a:solidFill>
                <a:schemeClr val="accent1">
                  <a:lumMod val="75000"/>
                </a:schemeClr>
              </a:solidFill>
              <a:bevel/>
              <a:tailEnd type="oval"/>
            </a:ln>
            <a:effectLst/>
          </p:spPr>
        </p:sp>
        <p:sp>
          <p:nvSpPr>
            <p:cNvPr id="68" name="Text 4675"/>
            <p:cNvSpPr txBox="1"/>
            <p:nvPr/>
          </p:nvSpPr>
          <p:spPr>
            <a:xfrm>
              <a:off x="9188428" y="6277777"/>
              <a:ext cx="967357" cy="21786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27000" tIns="13500" rIns="27000" bIns="13500" rtlCol="0" anchor="ctr"/>
            <a:lstStyle/>
            <a:p>
              <a:r>
                <a:rPr lang="ru-RU" altLang="zh-CN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Владеть</a:t>
              </a:r>
              <a:endPara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2" name="Прямая соединительная линия 71"/>
          <p:cNvCxnSpPr/>
          <p:nvPr/>
        </p:nvCxnSpPr>
        <p:spPr>
          <a:xfrm rot="10800000">
            <a:off x="6638925" y="6029325"/>
            <a:ext cx="2324100" cy="158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3800476" y="5800725"/>
            <a:ext cx="2819400" cy="80010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Компетенции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544799" y="5080320"/>
            <a:ext cx="13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8067675" y="1796176"/>
            <a:ext cx="2370304" cy="544811"/>
            <a:chOff x="3848100" y="1709102"/>
            <a:chExt cx="3922405" cy="726414"/>
          </a:xfrm>
        </p:grpSpPr>
        <p:sp>
          <p:nvSpPr>
            <p:cNvPr id="83" name="Freeform 19"/>
            <p:cNvSpPr>
              <a:spLocks/>
            </p:cNvSpPr>
            <p:nvPr/>
          </p:nvSpPr>
          <p:spPr bwMode="auto">
            <a:xfrm>
              <a:off x="3848100" y="1709102"/>
              <a:ext cx="3922405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6"/>
            <p:cNvSpPr/>
            <p:nvPr/>
          </p:nvSpPr>
          <p:spPr>
            <a:xfrm>
              <a:off x="4726968" y="1857039"/>
              <a:ext cx="1995336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Индикаторы</a:t>
              </a:r>
              <a:endPara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4"/>
          <p:cNvGrpSpPr/>
          <p:nvPr/>
        </p:nvGrpSpPr>
        <p:grpSpPr>
          <a:xfrm>
            <a:off x="3800475" y="1843801"/>
            <a:ext cx="2370306" cy="557973"/>
            <a:chOff x="3848100" y="1709102"/>
            <a:chExt cx="3922405" cy="743963"/>
          </a:xfrm>
        </p:grpSpPr>
        <p:sp>
          <p:nvSpPr>
            <p:cNvPr id="86" name="Freeform 19"/>
            <p:cNvSpPr>
              <a:spLocks/>
            </p:cNvSpPr>
            <p:nvPr/>
          </p:nvSpPr>
          <p:spPr bwMode="auto">
            <a:xfrm>
              <a:off x="3848100" y="1709102"/>
              <a:ext cx="3922405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矩形 6"/>
            <p:cNvSpPr/>
            <p:nvPr/>
          </p:nvSpPr>
          <p:spPr>
            <a:xfrm>
              <a:off x="4206820" y="1755439"/>
              <a:ext cx="3239434" cy="69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Код и наименование </a:t>
              </a:r>
            </a:p>
            <a:p>
              <a:pPr algn="ctr"/>
              <a:r>
                <a:rPr lang="ru-RU" altLang="zh-CN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компетенций</a:t>
              </a:r>
              <a:endPara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4"/>
          <p:cNvGrpSpPr/>
          <p:nvPr/>
        </p:nvGrpSpPr>
        <p:grpSpPr>
          <a:xfrm>
            <a:off x="609600" y="1853326"/>
            <a:ext cx="2370304" cy="544811"/>
            <a:chOff x="3848100" y="1709102"/>
            <a:chExt cx="3922404" cy="726414"/>
          </a:xfrm>
        </p:grpSpPr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3848100" y="1709102"/>
              <a:ext cx="3922404" cy="726414"/>
            </a:xfrm>
            <a:custGeom>
              <a:avLst/>
              <a:gdLst>
                <a:gd name="T0" fmla="*/ 3200 w 3200"/>
                <a:gd name="T1" fmla="*/ 320 h 640"/>
                <a:gd name="T2" fmla="*/ 2880 w 3200"/>
                <a:gd name="T3" fmla="*/ 640 h 640"/>
                <a:gd name="T4" fmla="*/ 320 w 3200"/>
                <a:gd name="T5" fmla="*/ 640 h 640"/>
                <a:gd name="T6" fmla="*/ 0 w 3200"/>
                <a:gd name="T7" fmla="*/ 320 h 640"/>
                <a:gd name="T8" fmla="*/ 320 w 3200"/>
                <a:gd name="T9" fmla="*/ 0 h 640"/>
                <a:gd name="T10" fmla="*/ 2880 w 3200"/>
                <a:gd name="T11" fmla="*/ 0 h 640"/>
                <a:gd name="T12" fmla="*/ 3200 w 3200"/>
                <a:gd name="T13" fmla="*/ 32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0" h="640">
                  <a:moveTo>
                    <a:pt x="3200" y="320"/>
                  </a:moveTo>
                  <a:cubicBezTo>
                    <a:pt x="3200" y="496"/>
                    <a:pt x="3056" y="640"/>
                    <a:pt x="2880" y="640"/>
                  </a:cubicBezTo>
                  <a:cubicBezTo>
                    <a:pt x="320" y="640"/>
                    <a:pt x="320" y="640"/>
                    <a:pt x="320" y="640"/>
                  </a:cubicBezTo>
                  <a:cubicBezTo>
                    <a:pt x="144" y="640"/>
                    <a:pt x="0" y="496"/>
                    <a:pt x="0" y="320"/>
                  </a:cubicBezTo>
                  <a:cubicBezTo>
                    <a:pt x="0" y="144"/>
                    <a:pt x="144" y="0"/>
                    <a:pt x="32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3056" y="0"/>
                    <a:pt x="3200" y="144"/>
                    <a:pt x="3200" y="320"/>
                  </a:cubicBezTo>
                  <a:close/>
                </a:path>
              </a:pathLst>
            </a:custGeom>
            <a:gradFill>
              <a:gsLst>
                <a:gs pos="0">
                  <a:srgbClr val="DEDEDE"/>
                </a:gs>
                <a:gs pos="100000">
                  <a:srgbClr val="FBFBFB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bg1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6"/>
            <p:cNvSpPr/>
            <p:nvPr/>
          </p:nvSpPr>
          <p:spPr>
            <a:xfrm>
              <a:off x="4001913" y="1882439"/>
              <a:ext cx="3586936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zh-CN" sz="14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Категория компетенций</a:t>
              </a:r>
              <a:endParaRPr lang="zh-CN" altLang="en-US" sz="1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8456957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825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Формирование </a:t>
            </a:r>
            <a:r>
              <a:rPr lang="ru-RU" sz="1600" b="1" dirty="0" err="1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компетентностных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моделей</a:t>
            </a:r>
            <a:endParaRPr lang="ru-RU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" name="Группа 90"/>
          <p:cNvGrpSpPr/>
          <p:nvPr/>
        </p:nvGrpSpPr>
        <p:grpSpPr>
          <a:xfrm>
            <a:off x="6228218" y="581088"/>
            <a:ext cx="5816616" cy="1209121"/>
            <a:chOff x="6237743" y="1000188"/>
            <a:chExt cx="5816616" cy="1209121"/>
          </a:xfrm>
        </p:grpSpPr>
        <p:sp>
          <p:nvSpPr>
            <p:cNvPr id="43" name="MH_SubTitle_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85584" y="1158428"/>
              <a:ext cx="892640" cy="892640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5"/>
            <p:cNvGrpSpPr/>
            <p:nvPr/>
          </p:nvGrpSpPr>
          <p:grpSpPr>
            <a:xfrm>
              <a:off x="6237743" y="1604748"/>
              <a:ext cx="1094161" cy="604561"/>
              <a:chOff x="1001790" y="2546063"/>
              <a:chExt cx="1458881" cy="806081"/>
            </a:xfrm>
          </p:grpSpPr>
          <p:cxnSp>
            <p:nvCxnSpPr>
              <p:cNvPr id="45" name="MH_Other_1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1001790" y="2546063"/>
                <a:ext cx="652799" cy="0"/>
              </a:xfrm>
              <a:prstGeom prst="line">
                <a:avLst/>
              </a:prstGeom>
              <a:ln w="25400">
                <a:solidFill>
                  <a:srgbClr val="D5D5D5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MH_Other_3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1641967" y="2546063"/>
                <a:ext cx="818704" cy="806081"/>
              </a:xfrm>
              <a:custGeom>
                <a:avLst/>
                <a:gdLst>
                  <a:gd name="T0" fmla="*/ 0 w 722402"/>
                  <a:gd name="T1" fmla="*/ 706357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MH_SubTitle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712791" y="1158428"/>
              <a:ext cx="891288" cy="892640"/>
            </a:xfrm>
            <a:prstGeom prst="ellipse">
              <a:avLst/>
            </a:prstGeom>
            <a:gradFill>
              <a:gsLst>
                <a:gs pos="100000">
                  <a:srgbClr val="00B0F0"/>
                </a:gs>
                <a:gs pos="0">
                  <a:srgbClr val="0070C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MH_SubTitle_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538645" y="1158428"/>
              <a:ext cx="891288" cy="892640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25"/>
            <p:cNvGrpSpPr/>
            <p:nvPr/>
          </p:nvGrpSpPr>
          <p:grpSpPr>
            <a:xfrm>
              <a:off x="10960199" y="1026066"/>
              <a:ext cx="1094160" cy="604560"/>
              <a:chOff x="9771304" y="1739983"/>
              <a:chExt cx="1458880" cy="806080"/>
            </a:xfrm>
          </p:grpSpPr>
          <p:sp>
            <p:nvSpPr>
              <p:cNvPr id="50" name="MH_Other_9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9771304" y="1739983"/>
                <a:ext cx="818704" cy="806080"/>
              </a:xfrm>
              <a:custGeom>
                <a:avLst/>
                <a:gdLst>
                  <a:gd name="T0" fmla="*/ 0 w 722402"/>
                  <a:gd name="T1" fmla="*/ 706355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1" name="MH_Other_11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10577385" y="2546063"/>
                <a:ext cx="652799" cy="0"/>
              </a:xfrm>
              <a:prstGeom prst="line">
                <a:avLst/>
              </a:prstGeom>
              <a:ln w="25400">
                <a:solidFill>
                  <a:srgbClr val="D5D5D5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28"/>
            <p:cNvGrpSpPr/>
            <p:nvPr/>
          </p:nvGrpSpPr>
          <p:grpSpPr>
            <a:xfrm>
              <a:off x="7331903" y="1000188"/>
              <a:ext cx="1827207" cy="1209121"/>
              <a:chOff x="2460671" y="1739983"/>
              <a:chExt cx="2436276" cy="1612161"/>
            </a:xfrm>
          </p:grpSpPr>
          <p:sp>
            <p:nvSpPr>
              <p:cNvPr id="53" name="MH_Other_2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 flipH="1">
                <a:off x="2460671" y="1739983"/>
                <a:ext cx="818704" cy="806080"/>
              </a:xfrm>
              <a:custGeom>
                <a:avLst/>
                <a:gdLst>
                  <a:gd name="T0" fmla="*/ 0 w 722402"/>
                  <a:gd name="T1" fmla="*/ 706355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MH_Other_5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4078243" y="2546063"/>
                <a:ext cx="818704" cy="806081"/>
              </a:xfrm>
              <a:custGeom>
                <a:avLst/>
                <a:gdLst>
                  <a:gd name="T0" fmla="*/ 0 w 722402"/>
                  <a:gd name="T1" fmla="*/ 706357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5" name="MH_Other_12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3264949" y="2546063"/>
                <a:ext cx="827720" cy="0"/>
              </a:xfrm>
              <a:prstGeom prst="line">
                <a:avLst/>
              </a:prstGeom>
              <a:ln w="25400">
                <a:solidFill>
                  <a:srgbClr val="D5D5D5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32"/>
            <p:cNvGrpSpPr/>
            <p:nvPr/>
          </p:nvGrpSpPr>
          <p:grpSpPr>
            <a:xfrm>
              <a:off x="9159110" y="1000188"/>
              <a:ext cx="1824503" cy="1209121"/>
              <a:chOff x="4896947" y="1739983"/>
              <a:chExt cx="2432670" cy="1612161"/>
            </a:xfrm>
          </p:grpSpPr>
          <p:sp>
            <p:nvSpPr>
              <p:cNvPr id="66" name="MH_Other_4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 flipH="1">
                <a:off x="4896947" y="1739983"/>
                <a:ext cx="818704" cy="806080"/>
              </a:xfrm>
              <a:custGeom>
                <a:avLst/>
                <a:gdLst>
                  <a:gd name="T0" fmla="*/ 0 w 722402"/>
                  <a:gd name="T1" fmla="*/ 706355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MH_Other_7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 flipV="1">
                <a:off x="6510913" y="2546063"/>
                <a:ext cx="818704" cy="806081"/>
              </a:xfrm>
              <a:custGeom>
                <a:avLst/>
                <a:gdLst>
                  <a:gd name="T0" fmla="*/ 0 w 722402"/>
                  <a:gd name="T1" fmla="*/ 706357 h 711200"/>
                  <a:gd name="T2" fmla="*/ 210799 w 722402"/>
                  <a:gd name="T3" fmla="*/ 202969 h 711200"/>
                  <a:gd name="T4" fmla="*/ 717354 w 722402"/>
                  <a:gd name="T5" fmla="*/ 89 h 711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2402" h="711200">
                    <a:moveTo>
                      <a:pt x="0" y="711200"/>
                    </a:moveTo>
                    <a:cubicBezTo>
                      <a:pt x="0" y="520636"/>
                      <a:pt x="76476" y="338044"/>
                      <a:pt x="212282" y="204361"/>
                    </a:cubicBezTo>
                    <a:cubicBezTo>
                      <a:pt x="348088" y="70678"/>
                      <a:pt x="531862" y="-2913"/>
                      <a:pt x="722402" y="89"/>
                    </a:cubicBezTo>
                  </a:path>
                </a:pathLst>
              </a:custGeom>
              <a:noFill/>
              <a:ln w="25400">
                <a:solidFill>
                  <a:srgbClr val="D5D5D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76" name="MH_Other_13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5701225" y="2546063"/>
                <a:ext cx="825918" cy="0"/>
              </a:xfrm>
              <a:prstGeom prst="line">
                <a:avLst/>
              </a:prstGeom>
              <a:ln w="25400">
                <a:solidFill>
                  <a:srgbClr val="D5D5D5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椭圆 152"/>
            <p:cNvSpPr/>
            <p:nvPr/>
          </p:nvSpPr>
          <p:spPr>
            <a:xfrm>
              <a:off x="7017343" y="1317446"/>
              <a:ext cx="601237" cy="6012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8" name="椭圆 152"/>
            <p:cNvSpPr/>
            <p:nvPr/>
          </p:nvSpPr>
          <p:spPr>
            <a:xfrm>
              <a:off x="8855668" y="1317446"/>
              <a:ext cx="601237" cy="60123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9" name="椭圆 152"/>
            <p:cNvSpPr/>
            <p:nvPr/>
          </p:nvSpPr>
          <p:spPr>
            <a:xfrm>
              <a:off x="10693993" y="1307921"/>
              <a:ext cx="601237" cy="60123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6626" name="Picture 2" descr="C:\Documents and Settings\Пользователь\Рабочий стол\Фото для календаря\proverk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0180" y="609107"/>
            <a:ext cx="908196" cy="1095868"/>
          </a:xfrm>
          <a:prstGeom prst="rect">
            <a:avLst/>
          </a:prstGeom>
          <a:noFill/>
        </p:spPr>
      </p:pic>
      <p:pic>
        <p:nvPicPr>
          <p:cNvPr id="26627" name="Picture 3" descr="C:\Documents and Settings\Пользователь\Рабочий стол\Фото для календаря\icon1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81500" y="485775"/>
            <a:ext cx="1314450" cy="1314450"/>
          </a:xfrm>
          <a:prstGeom prst="rect">
            <a:avLst/>
          </a:prstGeom>
          <a:noFill/>
        </p:spPr>
      </p:pic>
      <p:cxnSp>
        <p:nvCxnSpPr>
          <p:cNvPr id="92" name="Прямая соединительная линия 91"/>
          <p:cNvCxnSpPr/>
          <p:nvPr/>
        </p:nvCxnSpPr>
        <p:spPr>
          <a:xfrm>
            <a:off x="342900" y="2533650"/>
            <a:ext cx="1145857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15"/>
          <p:cNvSpPr/>
          <p:nvPr/>
        </p:nvSpPr>
        <p:spPr>
          <a:xfrm>
            <a:off x="434007" y="3011215"/>
            <a:ext cx="2663825" cy="495523"/>
          </a:xfrm>
          <a:prstGeom prst="rect">
            <a:avLst/>
          </a:prstGeom>
          <a:gradFill flip="none" rotWithShape="1">
            <a:gsLst>
              <a:gs pos="100000">
                <a:srgbClr val="0065B0"/>
              </a:gs>
              <a:gs pos="0">
                <a:srgbClr val="0065B0">
                  <a:lumMod val="75000"/>
                </a:srgbClr>
              </a:gs>
            </a:gsLst>
            <a:lin ang="8100000" scaled="0"/>
            <a:tileRect/>
          </a:gradFill>
          <a:ln w="15875" cap="flat" cmpd="sng" algn="ctr">
            <a:noFill/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200" b="1" kern="0" dirty="0">
                <a:solidFill>
                  <a:prstClr val="white"/>
                </a:solidFill>
                <a:latin typeface="Arial"/>
                <a:ea typeface="微软雅黑"/>
              </a:rPr>
              <a:t>Профессиональные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4" name="组合 393"/>
          <p:cNvGrpSpPr/>
          <p:nvPr/>
        </p:nvGrpSpPr>
        <p:grpSpPr>
          <a:xfrm>
            <a:off x="3622789" y="3105601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3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椭圆 40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406"/>
          <p:cNvGrpSpPr/>
          <p:nvPr/>
        </p:nvGrpSpPr>
        <p:grpSpPr>
          <a:xfrm>
            <a:off x="5550024" y="313459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4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椭圆 40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409"/>
          <p:cNvGrpSpPr/>
          <p:nvPr/>
        </p:nvGrpSpPr>
        <p:grpSpPr>
          <a:xfrm>
            <a:off x="6095072" y="417448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4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椭圆 4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412"/>
          <p:cNvGrpSpPr/>
          <p:nvPr/>
        </p:nvGrpSpPr>
        <p:grpSpPr>
          <a:xfrm>
            <a:off x="5550024" y="5265933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4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椭圆 4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4100338" y="4250650"/>
            <a:ext cx="1752111" cy="480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Источники</a:t>
            </a:r>
            <a:endParaRPr lang="en-US" altLang="zh-CN" sz="2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534150" y="309562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ФГОС ВО - 2016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058024" y="4305300"/>
            <a:ext cx="339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Профессиональные стандарты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657974" y="5429250"/>
            <a:ext cx="338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Исследование рынка труда</a:t>
            </a:r>
          </a:p>
        </p:txBody>
      </p:sp>
      <p:cxnSp>
        <p:nvCxnSpPr>
          <p:cNvPr id="117" name="直接连接符 6"/>
          <p:cNvCxnSpPr/>
          <p:nvPr/>
        </p:nvCxnSpPr>
        <p:spPr>
          <a:xfrm>
            <a:off x="6636271" y="3498813"/>
            <a:ext cx="1507604" cy="638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6"/>
          <p:cNvCxnSpPr/>
          <p:nvPr/>
        </p:nvCxnSpPr>
        <p:spPr>
          <a:xfrm>
            <a:off x="7169671" y="4679913"/>
            <a:ext cx="2955404" cy="349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6"/>
          <p:cNvCxnSpPr/>
          <p:nvPr/>
        </p:nvCxnSpPr>
        <p:spPr>
          <a:xfrm>
            <a:off x="6769621" y="5832438"/>
            <a:ext cx="2622029" cy="254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组合 49"/>
          <p:cNvGrpSpPr/>
          <p:nvPr/>
        </p:nvGrpSpPr>
        <p:grpSpPr>
          <a:xfrm>
            <a:off x="9775782" y="5316983"/>
            <a:ext cx="568368" cy="674242"/>
            <a:chOff x="7976594" y="2279040"/>
            <a:chExt cx="528116" cy="702571"/>
          </a:xfrm>
          <a:solidFill>
            <a:srgbClr val="00B0F0"/>
          </a:solidFill>
        </p:grpSpPr>
        <p:sp>
          <p:nvSpPr>
            <p:cNvPr id="126" name="Freeform 23"/>
            <p:cNvSpPr>
              <a:spLocks noEditPoints="1"/>
            </p:cNvSpPr>
            <p:nvPr/>
          </p:nvSpPr>
          <p:spPr bwMode="auto">
            <a:xfrm>
              <a:off x="7976594" y="2279040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24"/>
            <p:cNvSpPr>
              <a:spLocks/>
            </p:cNvSpPr>
            <p:nvPr/>
          </p:nvSpPr>
          <p:spPr bwMode="auto">
            <a:xfrm>
              <a:off x="7985371" y="2386200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8" name="Freeform 40"/>
          <p:cNvSpPr>
            <a:spLocks/>
          </p:cNvSpPr>
          <p:nvPr/>
        </p:nvSpPr>
        <p:spPr bwMode="auto">
          <a:xfrm>
            <a:off x="8580214" y="2952988"/>
            <a:ext cx="704279" cy="648887"/>
          </a:xfrm>
          <a:custGeom>
            <a:avLst/>
            <a:gdLst>
              <a:gd name="T0" fmla="*/ 646 w 646"/>
              <a:gd name="T1" fmla="*/ 149 h 595"/>
              <a:gd name="T2" fmla="*/ 601 w 646"/>
              <a:gd name="T3" fmla="*/ 98 h 595"/>
              <a:gd name="T4" fmla="*/ 282 w 646"/>
              <a:gd name="T5" fmla="*/ 54 h 595"/>
              <a:gd name="T6" fmla="*/ 282 w 646"/>
              <a:gd name="T7" fmla="*/ 42 h 595"/>
              <a:gd name="T8" fmla="*/ 259 w 646"/>
              <a:gd name="T9" fmla="*/ 11 h 595"/>
              <a:gd name="T10" fmla="*/ 173 w 646"/>
              <a:gd name="T11" fmla="*/ 0 h 595"/>
              <a:gd name="T12" fmla="*/ 150 w 646"/>
              <a:gd name="T13" fmla="*/ 12 h 595"/>
              <a:gd name="T14" fmla="*/ 204 w 646"/>
              <a:gd name="T15" fmla="*/ 18 h 595"/>
              <a:gd name="T16" fmla="*/ 240 w 646"/>
              <a:gd name="T17" fmla="*/ 47 h 595"/>
              <a:gd name="T18" fmla="*/ 248 w 646"/>
              <a:gd name="T19" fmla="*/ 74 h 595"/>
              <a:gd name="T20" fmla="*/ 569 w 646"/>
              <a:gd name="T21" fmla="*/ 115 h 595"/>
              <a:gd name="T22" fmla="*/ 617 w 646"/>
              <a:gd name="T23" fmla="*/ 164 h 595"/>
              <a:gd name="T24" fmla="*/ 609 w 646"/>
              <a:gd name="T25" fmla="*/ 530 h 595"/>
              <a:gd name="T26" fmla="*/ 575 w 646"/>
              <a:gd name="T27" fmla="*/ 206 h 595"/>
              <a:gd name="T28" fmla="*/ 534 w 646"/>
              <a:gd name="T29" fmla="*/ 159 h 595"/>
              <a:gd name="T30" fmla="*/ 226 w 646"/>
              <a:gd name="T31" fmla="*/ 118 h 595"/>
              <a:gd name="T32" fmla="*/ 184 w 646"/>
              <a:gd name="T33" fmla="*/ 59 h 595"/>
              <a:gd name="T34" fmla="*/ 76 w 646"/>
              <a:gd name="T35" fmla="*/ 45 h 595"/>
              <a:gd name="T36" fmla="*/ 68 w 646"/>
              <a:gd name="T37" fmla="*/ 105 h 595"/>
              <a:gd name="T38" fmla="*/ 0 w 646"/>
              <a:gd name="T39" fmla="*/ 99 h 595"/>
              <a:gd name="T40" fmla="*/ 60 w 646"/>
              <a:gd name="T41" fmla="*/ 508 h 595"/>
              <a:gd name="T42" fmla="*/ 622 w 646"/>
              <a:gd name="T43" fmla="*/ 595 h 595"/>
              <a:gd name="T44" fmla="*/ 646 w 646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6" h="595">
                <a:moveTo>
                  <a:pt x="646" y="149"/>
                </a:moveTo>
                <a:cubicBezTo>
                  <a:pt x="646" y="149"/>
                  <a:pt x="643" y="106"/>
                  <a:pt x="601" y="98"/>
                </a:cubicBezTo>
                <a:cubicBezTo>
                  <a:pt x="571" y="92"/>
                  <a:pt x="282" y="54"/>
                  <a:pt x="282" y="54"/>
                </a:cubicBezTo>
                <a:lnTo>
                  <a:pt x="282" y="42"/>
                </a:lnTo>
                <a:cubicBezTo>
                  <a:pt x="282" y="42"/>
                  <a:pt x="283" y="17"/>
                  <a:pt x="259" y="11"/>
                </a:cubicBezTo>
                <a:cubicBezTo>
                  <a:pt x="234" y="6"/>
                  <a:pt x="173" y="0"/>
                  <a:pt x="173" y="0"/>
                </a:cubicBezTo>
                <a:lnTo>
                  <a:pt x="150" y="12"/>
                </a:lnTo>
                <a:lnTo>
                  <a:pt x="204" y="18"/>
                </a:lnTo>
                <a:cubicBezTo>
                  <a:pt x="204" y="18"/>
                  <a:pt x="232" y="20"/>
                  <a:pt x="240" y="47"/>
                </a:cubicBezTo>
                <a:cubicBezTo>
                  <a:pt x="248" y="74"/>
                  <a:pt x="248" y="74"/>
                  <a:pt x="248" y="74"/>
                </a:cubicBezTo>
                <a:lnTo>
                  <a:pt x="569" y="115"/>
                </a:lnTo>
                <a:cubicBezTo>
                  <a:pt x="569" y="115"/>
                  <a:pt x="608" y="115"/>
                  <a:pt x="617" y="164"/>
                </a:cubicBezTo>
                <a:cubicBezTo>
                  <a:pt x="621" y="189"/>
                  <a:pt x="605" y="432"/>
                  <a:pt x="609" y="530"/>
                </a:cubicBezTo>
                <a:lnTo>
                  <a:pt x="575" y="206"/>
                </a:lnTo>
                <a:cubicBezTo>
                  <a:pt x="575" y="206"/>
                  <a:pt x="574" y="164"/>
                  <a:pt x="534" y="159"/>
                </a:cubicBezTo>
                <a:cubicBezTo>
                  <a:pt x="493" y="154"/>
                  <a:pt x="226" y="118"/>
                  <a:pt x="226" y="118"/>
                </a:cubicBezTo>
                <a:cubicBezTo>
                  <a:pt x="226" y="118"/>
                  <a:pt x="217" y="62"/>
                  <a:pt x="184" y="59"/>
                </a:cubicBezTo>
                <a:cubicBezTo>
                  <a:pt x="151" y="56"/>
                  <a:pt x="76" y="45"/>
                  <a:pt x="76" y="45"/>
                </a:cubicBezTo>
                <a:cubicBezTo>
                  <a:pt x="76" y="45"/>
                  <a:pt x="49" y="42"/>
                  <a:pt x="68" y="105"/>
                </a:cubicBezTo>
                <a:lnTo>
                  <a:pt x="0" y="99"/>
                </a:lnTo>
                <a:lnTo>
                  <a:pt x="60" y="508"/>
                </a:lnTo>
                <a:lnTo>
                  <a:pt x="622" y="595"/>
                </a:lnTo>
                <a:lnTo>
                  <a:pt x="646" y="149"/>
                </a:lnTo>
                <a:close/>
              </a:path>
            </a:pathLst>
          </a:custGeom>
          <a:solidFill>
            <a:srgbClr val="0A97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9"/>
          <p:cNvSpPr>
            <a:spLocks noEditPoints="1"/>
          </p:cNvSpPr>
          <p:nvPr/>
        </p:nvSpPr>
        <p:spPr bwMode="auto">
          <a:xfrm>
            <a:off x="10386690" y="4121640"/>
            <a:ext cx="627785" cy="664713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0A97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:\Documents and Settings\Пользователь\Рабочий стол\Фото для календаря\doctor-specialist-physician-512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1025" y="3752850"/>
            <a:ext cx="230505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9961907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9718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Синтез профессиональных компетенций на основе профессиональных стандартов</a:t>
            </a:r>
          </a:p>
        </p:txBody>
      </p:sp>
      <p:grpSp>
        <p:nvGrpSpPr>
          <p:cNvPr id="147" name="Группа 146"/>
          <p:cNvGrpSpPr/>
          <p:nvPr/>
        </p:nvGrpSpPr>
        <p:grpSpPr>
          <a:xfrm>
            <a:off x="1333500" y="1184275"/>
            <a:ext cx="9191625" cy="5445125"/>
            <a:chOff x="1409700" y="993775"/>
            <a:chExt cx="9191625" cy="5445125"/>
          </a:xfrm>
        </p:grpSpPr>
        <p:pic>
          <p:nvPicPr>
            <p:cNvPr id="72" name="Picture 4" descr="66"/>
            <p:cNvPicPr>
              <a:picLocks noChangeAspect="1" noChangeArrowheads="1"/>
            </p:cNvPicPr>
            <p:nvPr/>
          </p:nvPicPr>
          <p:blipFill>
            <a:blip r:embed="rId2">
              <a:lum bright="4000" contrast="18000"/>
              <a:grayscl/>
            </a:blip>
            <a:srcRect/>
            <a:stretch>
              <a:fillRect/>
            </a:stretch>
          </p:blipFill>
          <p:spPr bwMode="auto">
            <a:xfrm>
              <a:off x="1457325" y="1712913"/>
              <a:ext cx="9144000" cy="472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" name="Text Box 6"/>
            <p:cNvSpPr txBox="1">
              <a:spLocks noChangeArrowheads="1"/>
            </p:cNvSpPr>
            <p:nvPr/>
          </p:nvSpPr>
          <p:spPr bwMode="auto">
            <a:xfrm>
              <a:off x="7796218" y="2722563"/>
              <a:ext cx="19290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16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Компетентностная</a:t>
              </a:r>
              <a:endParaRPr lang="ru-RU" altLang="ko-KR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altLang="ko-KR" sz="16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модель  ОПООП</a:t>
              </a:r>
              <a:endParaRPr lang="en-US" altLang="ko-KR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4" name="그룹 68"/>
            <p:cNvGrpSpPr>
              <a:grpSpLocks/>
            </p:cNvGrpSpPr>
            <p:nvPr/>
          </p:nvGrpSpPr>
          <p:grpSpPr bwMode="auto">
            <a:xfrm>
              <a:off x="1409700" y="2305050"/>
              <a:ext cx="1727200" cy="3006725"/>
              <a:chOff x="-47625" y="2724150"/>
              <a:chExt cx="1727200" cy="3006725"/>
            </a:xfrm>
          </p:grpSpPr>
          <p:sp>
            <p:nvSpPr>
              <p:cNvPr id="135" name="Oval 12"/>
              <p:cNvSpPr>
                <a:spLocks noChangeArrowheads="1"/>
              </p:cNvSpPr>
              <p:nvPr/>
            </p:nvSpPr>
            <p:spPr bwMode="auto">
              <a:xfrm>
                <a:off x="179388" y="4648200"/>
                <a:ext cx="1500187" cy="1082675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14999"/>
                    </a:schemeClr>
                  </a:gs>
                  <a:gs pos="100000">
                    <a:schemeClr val="tx1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36" name="Oval 13"/>
              <p:cNvSpPr>
                <a:spLocks noChangeArrowheads="1"/>
              </p:cNvSpPr>
              <p:nvPr/>
            </p:nvSpPr>
            <p:spPr bwMode="auto">
              <a:xfrm>
                <a:off x="250220" y="3968760"/>
                <a:ext cx="1356708" cy="1355613"/>
              </a:xfrm>
              <a:prstGeom prst="ellipse">
                <a:avLst/>
              </a:prstGeom>
              <a:gradFill flip="none" rotWithShape="1">
                <a:gsLst>
                  <a:gs pos="0">
                    <a:srgbClr val="969696">
                      <a:shade val="30000"/>
                      <a:satMod val="115000"/>
                    </a:srgbClr>
                  </a:gs>
                  <a:gs pos="50000">
                    <a:srgbClr val="969696">
                      <a:shade val="67500"/>
                      <a:satMod val="115000"/>
                    </a:srgbClr>
                  </a:gs>
                  <a:gs pos="100000">
                    <a:srgbClr val="96969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285750">
                <a:bevelT w="863600" h="19050" prst="angle"/>
                <a:bevelB w="0"/>
              </a:sp3d>
            </p:spPr>
            <p:txBody>
              <a:bodyPr wrap="none" anchor="ctr"/>
              <a:lstStyle/>
              <a:p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37" name="Group 14"/>
              <p:cNvGrpSpPr>
                <a:grpSpLocks/>
              </p:cNvGrpSpPr>
              <p:nvPr/>
            </p:nvGrpSpPr>
            <p:grpSpPr bwMode="auto">
              <a:xfrm>
                <a:off x="215715" y="3910023"/>
                <a:ext cx="1427541" cy="1431834"/>
                <a:chOff x="2476" y="3153"/>
                <a:chExt cx="998" cy="999"/>
              </a:xfrm>
            </p:grpSpPr>
            <p:sp>
              <p:nvSpPr>
                <p:cNvPr id="143" name="Oval 15"/>
                <p:cNvSpPr>
                  <a:spLocks noChangeArrowheads="1"/>
                </p:cNvSpPr>
                <p:nvPr/>
              </p:nvSpPr>
              <p:spPr bwMode="auto">
                <a:xfrm>
                  <a:off x="2815" y="3173"/>
                  <a:ext cx="264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ko-KR">
                    <a:cs typeface="Times New Roman" pitchFamily="18" charset="0"/>
                  </a:endParaRPr>
                </a:p>
              </p:txBody>
            </p:sp>
            <p:pic>
              <p:nvPicPr>
                <p:cNvPr id="144" name="Picture 16" descr="그림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476" y="3153"/>
                  <a:ext cx="998" cy="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1" name="Text Box 18"/>
              <p:cNvSpPr txBox="1">
                <a:spLocks noChangeArrowheads="1"/>
              </p:cNvSpPr>
              <p:nvPr/>
            </p:nvSpPr>
            <p:spPr bwMode="auto">
              <a:xfrm>
                <a:off x="422276" y="4365625"/>
                <a:ext cx="87716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altLang="ko-KR" sz="24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ПК 1</a:t>
                </a:r>
                <a:endParaRPr lang="en-US" altLang="ko-KR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9" name="Line 20"/>
              <p:cNvSpPr>
                <a:spLocks noChangeShapeType="1"/>
              </p:cNvSpPr>
              <p:nvPr/>
            </p:nvSpPr>
            <p:spPr bwMode="auto">
              <a:xfrm flipV="1">
                <a:off x="928688" y="3213100"/>
                <a:ext cx="0" cy="719138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Text Box 21"/>
              <p:cNvSpPr txBox="1">
                <a:spLocks noChangeArrowheads="1"/>
              </p:cNvSpPr>
              <p:nvPr/>
            </p:nvSpPr>
            <p:spPr bwMode="auto">
              <a:xfrm>
                <a:off x="-47625" y="2724150"/>
                <a:ext cx="170206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altLang="ko-KR" sz="1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Трудовая функция</a:t>
                </a:r>
                <a:endParaRPr lang="en-US" altLang="ko-KR" sz="1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1" name="그룹 67"/>
            <p:cNvGrpSpPr>
              <a:grpSpLocks/>
            </p:cNvGrpSpPr>
            <p:nvPr/>
          </p:nvGrpSpPr>
          <p:grpSpPr bwMode="auto">
            <a:xfrm>
              <a:off x="2789239" y="2073274"/>
              <a:ext cx="1611313" cy="2655887"/>
              <a:chOff x="1331913" y="2492375"/>
              <a:chExt cx="1611313" cy="2655887"/>
            </a:xfrm>
          </p:grpSpPr>
          <p:sp>
            <p:nvSpPr>
              <p:cNvPr id="121" name="Line 24"/>
              <p:cNvSpPr>
                <a:spLocks noChangeShapeType="1"/>
              </p:cNvSpPr>
              <p:nvPr/>
            </p:nvSpPr>
            <p:spPr bwMode="auto">
              <a:xfrm flipV="1">
                <a:off x="2136776" y="2492375"/>
                <a:ext cx="0" cy="719137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Oval 27"/>
              <p:cNvSpPr>
                <a:spLocks noChangeArrowheads="1"/>
              </p:cNvSpPr>
              <p:nvPr/>
            </p:nvSpPr>
            <p:spPr bwMode="auto">
              <a:xfrm>
                <a:off x="1331913" y="3983037"/>
                <a:ext cx="1611313" cy="1165225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14999"/>
                    </a:schemeClr>
                  </a:gs>
                  <a:gs pos="100000">
                    <a:schemeClr val="tx1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23" name="Oval 29"/>
              <p:cNvSpPr>
                <a:spLocks noChangeArrowheads="1"/>
              </p:cNvSpPr>
              <p:nvPr/>
            </p:nvSpPr>
            <p:spPr bwMode="auto">
              <a:xfrm>
                <a:off x="1407992" y="3253710"/>
                <a:ext cx="1457204" cy="1457498"/>
              </a:xfrm>
              <a:prstGeom prst="ellipse">
                <a:avLst/>
              </a:prstGeom>
              <a:gradFill flip="none" rotWithShape="1">
                <a:gsLst>
                  <a:gs pos="0">
                    <a:srgbClr val="969696">
                      <a:shade val="30000"/>
                      <a:satMod val="115000"/>
                    </a:srgbClr>
                  </a:gs>
                  <a:gs pos="50000">
                    <a:srgbClr val="969696">
                      <a:shade val="67500"/>
                      <a:satMod val="115000"/>
                    </a:srgbClr>
                  </a:gs>
                  <a:gs pos="100000">
                    <a:srgbClr val="96969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285750">
                <a:bevelT w="863600" h="19050" prst="angle"/>
                <a:bevelB w="0"/>
              </a:sp3d>
            </p:spPr>
            <p:txBody>
              <a:bodyPr wrap="none" anchor="ctr"/>
              <a:lstStyle/>
              <a:p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24" name="Group 30"/>
              <p:cNvGrpSpPr>
                <a:grpSpLocks/>
              </p:cNvGrpSpPr>
              <p:nvPr/>
            </p:nvGrpSpPr>
            <p:grpSpPr bwMode="auto">
              <a:xfrm>
                <a:off x="1366798" y="3213109"/>
                <a:ext cx="1533283" cy="1539448"/>
                <a:chOff x="2467" y="3153"/>
                <a:chExt cx="998" cy="999"/>
              </a:xfrm>
            </p:grpSpPr>
            <p:sp>
              <p:nvSpPr>
                <p:cNvPr id="133" name="Oval 31"/>
                <p:cNvSpPr>
                  <a:spLocks noChangeArrowheads="1"/>
                </p:cNvSpPr>
                <p:nvPr/>
              </p:nvSpPr>
              <p:spPr bwMode="auto">
                <a:xfrm>
                  <a:off x="2815" y="3173"/>
                  <a:ext cx="264" cy="2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ko-KR">
                    <a:cs typeface="Times New Roman" pitchFamily="18" charset="0"/>
                  </a:endParaRPr>
                </a:p>
              </p:txBody>
            </p:sp>
            <p:pic>
              <p:nvPicPr>
                <p:cNvPr id="134" name="Picture 32" descr="그림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467" y="3153"/>
                  <a:ext cx="998" cy="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1" name="Text Box 34"/>
              <p:cNvSpPr txBox="1">
                <a:spLocks noChangeArrowheads="1"/>
              </p:cNvSpPr>
              <p:nvPr/>
            </p:nvSpPr>
            <p:spPr bwMode="auto">
              <a:xfrm>
                <a:off x="1630364" y="3716337"/>
                <a:ext cx="87716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altLang="ko-KR" sz="24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ПК 2</a:t>
                </a:r>
                <a:endParaRPr lang="en-US" altLang="ko-KR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8" name="그룹 69"/>
            <p:cNvGrpSpPr>
              <a:grpSpLocks/>
            </p:cNvGrpSpPr>
            <p:nvPr/>
          </p:nvGrpSpPr>
          <p:grpSpPr bwMode="auto">
            <a:xfrm>
              <a:off x="4084638" y="1065213"/>
              <a:ext cx="1802082" cy="3302001"/>
              <a:chOff x="2627313" y="1484313"/>
              <a:chExt cx="1802083" cy="3302001"/>
            </a:xfrm>
          </p:grpSpPr>
          <p:sp>
            <p:nvSpPr>
              <p:cNvPr id="104" name="Oval 41"/>
              <p:cNvSpPr>
                <a:spLocks noChangeArrowheads="1"/>
              </p:cNvSpPr>
              <p:nvPr/>
            </p:nvSpPr>
            <p:spPr bwMode="auto">
              <a:xfrm>
                <a:off x="2627313" y="3490914"/>
                <a:ext cx="1792288" cy="129540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14999"/>
                    </a:schemeClr>
                  </a:gs>
                  <a:gs pos="100000">
                    <a:schemeClr val="tx1">
                      <a:gamma/>
                      <a:tint val="57647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5" name="Oval 43"/>
              <p:cNvSpPr>
                <a:spLocks noChangeArrowheads="1"/>
              </p:cNvSpPr>
              <p:nvPr/>
            </p:nvSpPr>
            <p:spPr bwMode="auto">
              <a:xfrm>
                <a:off x="2711937" y="2680635"/>
                <a:ext cx="1620870" cy="1619920"/>
              </a:xfrm>
              <a:prstGeom prst="ellipse">
                <a:avLst/>
              </a:prstGeom>
              <a:gradFill flip="none" rotWithShape="1">
                <a:gsLst>
                  <a:gs pos="0">
                    <a:srgbClr val="969696">
                      <a:shade val="30000"/>
                      <a:satMod val="115000"/>
                    </a:srgbClr>
                  </a:gs>
                  <a:gs pos="50000">
                    <a:srgbClr val="969696">
                      <a:shade val="67500"/>
                      <a:satMod val="115000"/>
                    </a:srgbClr>
                  </a:gs>
                  <a:gs pos="100000">
                    <a:srgbClr val="96969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9525" algn="ctr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extrusionH="285750">
                <a:bevelT w="863600" h="19050" prst="angle"/>
                <a:bevelB w="0"/>
              </a:sp3d>
            </p:spPr>
            <p:txBody>
              <a:bodyPr wrap="none" anchor="ctr"/>
              <a:lstStyle/>
              <a:p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6" name="그룹 65"/>
              <p:cNvGrpSpPr>
                <a:grpSpLocks/>
              </p:cNvGrpSpPr>
              <p:nvPr/>
            </p:nvGrpSpPr>
            <p:grpSpPr bwMode="auto">
              <a:xfrm>
                <a:off x="2663722" y="2630492"/>
                <a:ext cx="1705494" cy="1708831"/>
                <a:chOff x="2663722" y="2630492"/>
                <a:chExt cx="1705494" cy="1708831"/>
              </a:xfrm>
            </p:grpSpPr>
            <p:sp>
              <p:nvSpPr>
                <p:cNvPr id="110" name="Oval 45"/>
                <p:cNvSpPr>
                  <a:spLocks noChangeArrowheads="1"/>
                </p:cNvSpPr>
                <p:nvPr/>
              </p:nvSpPr>
              <p:spPr bwMode="auto">
                <a:xfrm>
                  <a:off x="3270386" y="2657888"/>
                  <a:ext cx="451153" cy="4554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ko-KR" altLang="ko-KR">
                    <a:cs typeface="Times New Roman" pitchFamily="18" charset="0"/>
                  </a:endParaRPr>
                </a:p>
              </p:txBody>
            </p:sp>
            <p:pic>
              <p:nvPicPr>
                <p:cNvPr id="111" name="Picture 46" descr="그림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663722" y="2630492"/>
                  <a:ext cx="1705494" cy="17088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2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016251" y="3257551"/>
                  <a:ext cx="87716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altLang="ko-KR" sz="2400" b="1" dirty="0">
                      <a:solidFill>
                        <a:srgbClr val="FFFFFF"/>
                      </a:solidFill>
                      <a:latin typeface="Times New Roman" pitchFamily="18" charset="0"/>
                      <a:cs typeface="Times New Roman" pitchFamily="18" charset="0"/>
                    </a:rPr>
                    <a:t>ПК 3</a:t>
                  </a:r>
                  <a:endParaRPr lang="en-US" altLang="ko-KR" sz="2400" b="1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7" name="Line 50"/>
              <p:cNvSpPr>
                <a:spLocks noChangeShapeType="1"/>
              </p:cNvSpPr>
              <p:nvPr/>
            </p:nvSpPr>
            <p:spPr bwMode="auto">
              <a:xfrm flipV="1">
                <a:off x="3522663" y="1898651"/>
                <a:ext cx="0" cy="719138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Text Box 51"/>
              <p:cNvSpPr txBox="1">
                <a:spLocks noChangeArrowheads="1"/>
              </p:cNvSpPr>
              <p:nvPr/>
            </p:nvSpPr>
            <p:spPr bwMode="auto">
              <a:xfrm>
                <a:off x="2727326" y="1484313"/>
                <a:ext cx="170207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altLang="ko-KR" sz="1400" b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Трудовая функция</a:t>
                </a:r>
                <a:endParaRPr lang="en-US" altLang="ko-KR" sz="1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3" name="Line 54"/>
            <p:cNvSpPr>
              <a:spLocks noChangeShapeType="1"/>
            </p:cNvSpPr>
            <p:nvPr/>
          </p:nvSpPr>
          <p:spPr bwMode="auto">
            <a:xfrm flipV="1">
              <a:off x="6538913" y="993775"/>
              <a:ext cx="0" cy="719138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Oval 57"/>
            <p:cNvSpPr>
              <a:spLocks noChangeArrowheads="1"/>
            </p:cNvSpPr>
            <p:nvPr/>
          </p:nvSpPr>
          <p:spPr bwMode="auto">
            <a:xfrm>
              <a:off x="5524500" y="2673350"/>
              <a:ext cx="2028825" cy="146685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14999"/>
                  </a:schemeClr>
                </a:gs>
                <a:gs pos="100000">
                  <a:schemeClr val="tx1">
                    <a:gamma/>
                    <a:tint val="57647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5" name="Oval 58"/>
            <p:cNvSpPr>
              <a:spLocks noChangeArrowheads="1"/>
            </p:cNvSpPr>
            <p:nvPr/>
          </p:nvSpPr>
          <p:spPr bwMode="auto">
            <a:xfrm>
              <a:off x="5620292" y="1753973"/>
              <a:ext cx="1834785" cy="1835749"/>
            </a:xfrm>
            <a:prstGeom prst="ellipse">
              <a:avLst/>
            </a:prstGeom>
            <a:gradFill rotWithShape="1">
              <a:gsLst>
                <a:gs pos="0">
                  <a:srgbClr val="FEDA02"/>
                </a:gs>
                <a:gs pos="100000">
                  <a:srgbClr val="FE6900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0200000"/>
              </a:lightRig>
            </a:scene3d>
            <a:sp3d prstMaterial="metal">
              <a:bevelT w="171450" h="139700" prst="slope"/>
            </a:sp3d>
          </p:spPr>
          <p:txBody>
            <a:bodyPr wrap="none" lIns="72000" tIns="0" rIns="72000" bIns="0" anchor="ctr"/>
            <a:lstStyle/>
            <a:p>
              <a:pPr algn="ctr" latinLnBrk="0"/>
              <a:endParaRPr kumimoji="0" lang="ko-KR" alt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Oval 60"/>
            <p:cNvSpPr>
              <a:spLocks noChangeArrowheads="1"/>
            </p:cNvSpPr>
            <p:nvPr/>
          </p:nvSpPr>
          <p:spPr bwMode="auto">
            <a:xfrm>
              <a:off x="6234113" y="1743075"/>
              <a:ext cx="511175" cy="5159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cs typeface="Times New Roman" pitchFamily="18" charset="0"/>
              </a:endParaRPr>
            </a:p>
          </p:txBody>
        </p:sp>
        <p:pic>
          <p:nvPicPr>
            <p:cNvPr id="97" name="Picture 61" descr="그림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7363" y="1695450"/>
              <a:ext cx="1933575" cy="193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Text Box 63"/>
            <p:cNvSpPr txBox="1">
              <a:spLocks noChangeArrowheads="1"/>
            </p:cNvSpPr>
            <p:nvPr/>
          </p:nvSpPr>
          <p:spPr bwMode="auto">
            <a:xfrm>
              <a:off x="6032500" y="2406650"/>
              <a:ext cx="8771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altLang="ko-KR" sz="2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ПК 4</a:t>
              </a:r>
              <a:endParaRPr lang="en-US" altLang="ko-KR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0" name="Rounded Rectangle 61"/>
          <p:cNvSpPr/>
          <p:nvPr/>
        </p:nvSpPr>
        <p:spPr>
          <a:xfrm>
            <a:off x="153472" y="5787802"/>
            <a:ext cx="1371600" cy="822960"/>
          </a:xfrm>
          <a:prstGeom prst="roundRect">
            <a:avLst>
              <a:gd name="adj" fmla="val 7787"/>
            </a:avLst>
          </a:prstGeom>
          <a:gradFill flip="none" rotWithShape="1">
            <a:gsLst>
              <a:gs pos="100000">
                <a:sysClr val="window" lastClr="FFFFFF">
                  <a:lumMod val="65000"/>
                </a:sysClr>
              </a:gs>
              <a:gs pos="50000">
                <a:sysClr val="window" lastClr="FFFFFF">
                  <a:lumMod val="85000"/>
                </a:sysClr>
              </a:gs>
              <a:gs pos="0">
                <a:sysClr val="window" lastClr="FFFFFF">
                  <a:lumMod val="65000"/>
                </a:sysClr>
              </a:gs>
            </a:gsLst>
            <a:lin ang="16200000" scaled="1"/>
            <a:tileRect/>
          </a:gradFill>
          <a:ln w="25400" cap="flat" cmpd="sng" algn="ctr">
            <a:gradFill flip="none" rotWithShape="1">
              <a:gsLst>
                <a:gs pos="0">
                  <a:sysClr val="window" lastClr="FFFFFF">
                    <a:lumMod val="95000"/>
                  </a:sysClr>
                </a:gs>
                <a:gs pos="100000">
                  <a:sysClr val="windowText" lastClr="000000">
                    <a:lumMod val="75000"/>
                    <a:lumOff val="25000"/>
                  </a:sys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</a:rPr>
              <a:t>Проф.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стандарт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1" name="Text Box 21"/>
          <p:cNvSpPr txBox="1">
            <a:spLocks noChangeArrowheads="1"/>
          </p:cNvSpPr>
          <p:nvPr/>
        </p:nvSpPr>
        <p:spPr bwMode="auto">
          <a:xfrm>
            <a:off x="2562225" y="1704975"/>
            <a:ext cx="17020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Трудовая функция</a:t>
            </a:r>
            <a:endParaRPr lang="en-US" altLang="ko-KR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 Box 51"/>
          <p:cNvSpPr txBox="1">
            <a:spLocks noChangeArrowheads="1"/>
          </p:cNvSpPr>
          <p:nvPr/>
        </p:nvSpPr>
        <p:spPr bwMode="auto">
          <a:xfrm>
            <a:off x="5661026" y="855663"/>
            <a:ext cx="17020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ko-KR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Трудовая функция</a:t>
            </a:r>
            <a:endParaRPr lang="en-US" altLang="ko-KR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ounded Rectangle 60"/>
          <p:cNvSpPr/>
          <p:nvPr/>
        </p:nvSpPr>
        <p:spPr>
          <a:xfrm>
            <a:off x="10373261" y="2806477"/>
            <a:ext cx="1371600" cy="822960"/>
          </a:xfrm>
          <a:prstGeom prst="roundRect">
            <a:avLst>
              <a:gd name="adj" fmla="val 7787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ОПООП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0987841B-B5B6-8946-8351-4DC0503F5204}"/>
                  </a:ext>
                </a:extLst>
              </p14:cNvPr>
              <p14:cNvContentPartPr/>
              <p14:nvPr/>
            </p14:nvContentPartPr>
            <p14:xfrm>
              <a:off x="2753364" y="1412832"/>
              <a:ext cx="604080" cy="30024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987841B-B5B6-8946-8351-4DC0503F52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43284" y="1402752"/>
                <a:ext cx="62424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71E4DAD-F595-2547-A94B-23B088FD4658}"/>
              </a:ext>
            </a:extLst>
          </p:cNvPr>
          <p:cNvGrpSpPr/>
          <p:nvPr/>
        </p:nvGrpSpPr>
        <p:grpSpPr>
          <a:xfrm>
            <a:off x="4736156" y="1014626"/>
            <a:ext cx="274320" cy="222840"/>
            <a:chOff x="4736156" y="1014626"/>
            <a:chExt cx="2743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19791B5A-3027-A34D-9F81-A92A4C9456D6}"/>
                    </a:ext>
                  </a:extLst>
                </p14:cNvPr>
                <p14:cNvContentPartPr/>
                <p14:nvPr/>
              </p14:nvContentPartPr>
              <p14:xfrm>
                <a:off x="4736156" y="1168706"/>
                <a:ext cx="274320" cy="687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19791B5A-3027-A34D-9F81-A92A4C9456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25716" y="1158626"/>
                  <a:ext cx="294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AD077E6F-C8EC-0747-879E-C8E4950A6E65}"/>
                    </a:ext>
                  </a:extLst>
                </p14:cNvPr>
                <p14:cNvContentPartPr/>
                <p14:nvPr/>
              </p14:nvContentPartPr>
              <p14:xfrm>
                <a:off x="4830116" y="1014626"/>
                <a:ext cx="150120" cy="19728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AD077E6F-C8EC-0747-879E-C8E4950A6E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22556" y="1007066"/>
                  <a:ext cx="1652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Группа 67"/>
          <p:cNvGrpSpPr/>
          <p:nvPr/>
        </p:nvGrpSpPr>
        <p:grpSpPr>
          <a:xfrm>
            <a:off x="464061" y="742763"/>
            <a:ext cx="5811120" cy="2711880"/>
            <a:chOff x="464061" y="742763"/>
            <a:chExt cx="5811120" cy="2711880"/>
          </a:xfrm>
        </p:grpSpPr>
        <p:pic>
          <p:nvPicPr>
            <p:cNvPr id="6" name="Рукописный ввод 5">
              <a:extLst>
                <a:ext uri="{FF2B5EF4-FFF2-40B4-BE49-F238E27FC236}">
                  <a16:creationId xmlns:a16="http://schemas.microsoft.com/office/drawing/2014/main" id="{3B596087-D3A3-2F4E-A692-B213600BC251}"/>
                </a:ext>
              </a:extLst>
            </p:cNvPr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464061" y="742763"/>
              <a:ext cx="5811120" cy="271188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5F4629F0-E0F8-A24B-8A28-ABDCB39DC871}"/>
                    </a:ext>
                  </a:extLst>
                </p14:cNvPr>
                <p14:cNvContentPartPr/>
                <p14:nvPr/>
              </p14:nvContentPartPr>
              <p14:xfrm>
                <a:off x="3906381" y="934283"/>
                <a:ext cx="1119240" cy="28764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5F4629F0-E0F8-A24B-8A28-ABDCB39DC8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95941" y="923843"/>
                  <a:ext cx="1139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39172EC6-A74C-9E4F-B4AA-5A5A06B86875}"/>
                    </a:ext>
                  </a:extLst>
                </p14:cNvPr>
                <p14:cNvContentPartPr/>
                <p14:nvPr/>
              </p14:nvContentPartPr>
              <p14:xfrm>
                <a:off x="1429916" y="2316386"/>
                <a:ext cx="818280" cy="18432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39172EC6-A74C-9E4F-B4AA-5A5A06B868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22716" y="2308826"/>
                  <a:ext cx="833400" cy="199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B538FABE-001F-6846-89C2-4B5FE1A80706}"/>
                </a:ext>
              </a:extLst>
            </p:cNvPr>
            <p:cNvGrpSpPr/>
            <p:nvPr/>
          </p:nvGrpSpPr>
          <p:grpSpPr>
            <a:xfrm>
              <a:off x="5999396" y="744986"/>
              <a:ext cx="265680" cy="115920"/>
              <a:chOff x="5999396" y="744986"/>
              <a:chExt cx="265680" cy="115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8" name="Рукописный ввод 27">
                    <a:extLst>
                      <a:ext uri="{FF2B5EF4-FFF2-40B4-BE49-F238E27FC236}">
                        <a16:creationId xmlns:a16="http://schemas.microsoft.com/office/drawing/2014/main" id="{5B937737-0998-9E41-81F6-E2BC04314AD7}"/>
                      </a:ext>
                    </a:extLst>
                  </p14:cNvPr>
                  <p14:cNvContentPartPr/>
                  <p14:nvPr/>
                </p14:nvContentPartPr>
                <p14:xfrm>
                  <a:off x="5999396" y="817706"/>
                  <a:ext cx="265680" cy="43200"/>
                </p14:xfrm>
              </p:contentPart>
            </mc:Choice>
            <mc:Fallback xmlns="">
              <p:pic>
                <p:nvPicPr>
                  <p:cNvPr id="28" name="Рукописный ввод 27">
                    <a:extLst>
                      <a:ext uri="{FF2B5EF4-FFF2-40B4-BE49-F238E27FC236}">
                        <a16:creationId xmlns:a16="http://schemas.microsoft.com/office/drawing/2014/main" xmlns="" xmlns:p14="http://schemas.microsoft.com/office/powerpoint/2010/main" id="{5B937737-0998-9E41-81F6-E2BC04314AD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989316" y="807626"/>
                    <a:ext cx="28620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9" name="Рукописный ввод 28">
                    <a:extLst>
                      <a:ext uri="{FF2B5EF4-FFF2-40B4-BE49-F238E27FC236}">
                        <a16:creationId xmlns:a16="http://schemas.microsoft.com/office/drawing/2014/main" id="{72F601CC-F26B-E349-97AF-95690E3EC33C}"/>
                      </a:ext>
                    </a:extLst>
                  </p14:cNvPr>
                  <p14:cNvContentPartPr/>
                  <p14:nvPr/>
                </p14:nvContentPartPr>
                <p14:xfrm>
                  <a:off x="6003356" y="744986"/>
                  <a:ext cx="240120" cy="86040"/>
                </p14:xfrm>
              </p:contentPart>
            </mc:Choice>
            <mc:Fallback xmlns="">
              <p:pic>
                <p:nvPicPr>
                  <p:cNvPr id="29" name="Рукописный ввод 28">
                    <a:extLst>
                      <a:ext uri="{FF2B5EF4-FFF2-40B4-BE49-F238E27FC236}">
                        <a16:creationId xmlns:a16="http://schemas.microsoft.com/office/drawing/2014/main" xmlns="" xmlns:p14="http://schemas.microsoft.com/office/powerpoint/2010/main" id="{72F601CC-F26B-E349-97AF-95690E3EC33C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993276" y="734906"/>
                    <a:ext cx="260280" cy="106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84A46D4B-B21C-6E4D-8D96-4AB649E30F8E}"/>
                </a:ext>
              </a:extLst>
            </p:cNvPr>
            <p:cNvGrpSpPr/>
            <p:nvPr/>
          </p:nvGrpSpPr>
          <p:grpSpPr>
            <a:xfrm>
              <a:off x="3108596" y="1468586"/>
              <a:ext cx="248760" cy="257400"/>
              <a:chOff x="3108596" y="1468586"/>
              <a:chExt cx="248760" cy="25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Рукописный ввод 33">
                    <a:extLst>
                      <a:ext uri="{FF2B5EF4-FFF2-40B4-BE49-F238E27FC236}">
                        <a16:creationId xmlns:a16="http://schemas.microsoft.com/office/drawing/2014/main" id="{FEB4FDA6-87F1-E942-BE1F-45CC4A1D7465}"/>
                      </a:ext>
                    </a:extLst>
                  </p14:cNvPr>
                  <p14:cNvContentPartPr/>
                  <p14:nvPr/>
                </p14:nvContentPartPr>
                <p14:xfrm>
                  <a:off x="3108596" y="1592786"/>
                  <a:ext cx="248760" cy="133200"/>
                </p14:xfrm>
              </p:contentPart>
            </mc:Choice>
            <mc:Fallback xmlns="">
              <p:pic>
                <p:nvPicPr>
                  <p:cNvPr id="34" name="Рукописный ввод 33">
                    <a:extLst>
                      <a:ext uri="{FF2B5EF4-FFF2-40B4-BE49-F238E27FC236}">
                        <a16:creationId xmlns:a16="http://schemas.microsoft.com/office/drawing/2014/main" xmlns="" xmlns:p14="http://schemas.microsoft.com/office/powerpoint/2010/main" id="{FEB4FDA6-87F1-E942-BE1F-45CC4A1D7465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098516" y="1582706"/>
                    <a:ext cx="268920" cy="15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5" name="Рукописный ввод 34">
                    <a:extLst>
                      <a:ext uri="{FF2B5EF4-FFF2-40B4-BE49-F238E27FC236}">
                        <a16:creationId xmlns:a16="http://schemas.microsoft.com/office/drawing/2014/main" id="{79B6C3B8-D4E1-8B46-9DD2-E61B26059AD1}"/>
                      </a:ext>
                    </a:extLst>
                  </p14:cNvPr>
                  <p14:cNvContentPartPr/>
                  <p14:nvPr/>
                </p14:nvContentPartPr>
                <p14:xfrm>
                  <a:off x="3215876" y="1468586"/>
                  <a:ext cx="120240" cy="214560"/>
                </p14:xfrm>
              </p:contentPart>
            </mc:Choice>
            <mc:Fallback xmlns="">
              <p:pic>
                <p:nvPicPr>
                  <p:cNvPr id="35" name="Рукописный ввод 34">
                    <a:extLst>
                      <a:ext uri="{FF2B5EF4-FFF2-40B4-BE49-F238E27FC236}">
                        <a16:creationId xmlns:a16="http://schemas.microsoft.com/office/drawing/2014/main" xmlns="" xmlns:p14="http://schemas.microsoft.com/office/powerpoint/2010/main" id="{79B6C3B8-D4E1-8B46-9DD2-E61B26059AD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208316" y="1461026"/>
                    <a:ext cx="135360" cy="2296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25CC88D-6DEE-4042-B042-8CFCE9107EA4}"/>
              </a:ext>
            </a:extLst>
          </p:cNvPr>
          <p:cNvGrpSpPr/>
          <p:nvPr/>
        </p:nvGrpSpPr>
        <p:grpSpPr>
          <a:xfrm>
            <a:off x="1999796" y="2299466"/>
            <a:ext cx="261360" cy="205920"/>
            <a:chOff x="1999796" y="2299466"/>
            <a:chExt cx="26136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821ED28F-F08E-344E-8EF7-F221A2005333}"/>
                    </a:ext>
                  </a:extLst>
                </p14:cNvPr>
                <p14:cNvContentPartPr/>
                <p14:nvPr/>
              </p14:nvContentPartPr>
              <p14:xfrm>
                <a:off x="2003756" y="2419346"/>
                <a:ext cx="257400" cy="8172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821ED28F-F08E-344E-8EF7-F221A20053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996556" y="2411786"/>
                  <a:ext cx="272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E2FF625F-E07C-524A-8748-41495B04509B}"/>
                    </a:ext>
                  </a:extLst>
                </p14:cNvPr>
                <p14:cNvContentPartPr/>
                <p14:nvPr/>
              </p14:nvContentPartPr>
              <p14:xfrm>
                <a:off x="2033996" y="2299466"/>
                <a:ext cx="227160" cy="20592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E2FF625F-E07C-524A-8748-41495B0450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23916" y="2289386"/>
                  <a:ext cx="247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8CCC6459-3CBF-5E43-92B6-2D3DB9CE636B}"/>
                    </a:ext>
                  </a:extLst>
                </p14:cNvPr>
                <p14:cNvContentPartPr/>
                <p14:nvPr/>
              </p14:nvContentPartPr>
              <p14:xfrm>
                <a:off x="1999796" y="2415026"/>
                <a:ext cx="248760" cy="7308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xmlns="" xmlns:p14="http://schemas.microsoft.com/office/powerpoint/2010/main" id="{8CCC6459-3CBF-5E43-92B6-2D3DB9CE63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89356" y="2404946"/>
                  <a:ext cx="268920" cy="93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133350" y="3457575"/>
            <a:ext cx="16790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Обобщенная </a:t>
            </a:r>
          </a:p>
          <a:p>
            <a:pPr algn="ctr"/>
            <a:r>
              <a:rPr lang="ru-RU" altLang="ko-K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трудовая </a:t>
            </a:r>
            <a:r>
              <a:rPr lang="ru-RU" altLang="ko-KR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endParaRPr lang="en-US" altLang="ko-KR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5669453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553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Формирование </a:t>
            </a:r>
            <a:r>
              <a:rPr lang="ru-RU" sz="1600" b="1" dirty="0" err="1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компетентностных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моделей</a:t>
            </a:r>
            <a:endParaRPr lang="ru-RU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9" name="组合 85"/>
          <p:cNvGrpSpPr/>
          <p:nvPr/>
        </p:nvGrpSpPr>
        <p:grpSpPr>
          <a:xfrm>
            <a:off x="2219325" y="2042278"/>
            <a:ext cx="2657475" cy="2473407"/>
            <a:chOff x="4368800" y="1780062"/>
            <a:chExt cx="3543300" cy="3297876"/>
          </a:xfrm>
        </p:grpSpPr>
        <p:sp>
          <p:nvSpPr>
            <p:cNvPr id="70" name="任意多边形 86"/>
            <p:cNvSpPr/>
            <p:nvPr/>
          </p:nvSpPr>
          <p:spPr>
            <a:xfrm>
              <a:off x="4483280" y="3000465"/>
              <a:ext cx="886189" cy="859064"/>
            </a:xfrm>
            <a:custGeom>
              <a:avLst/>
              <a:gdLst>
                <a:gd name="connsiteX0" fmla="*/ 55320 w 886189"/>
                <a:gd name="connsiteY0" fmla="*/ 0 h 859064"/>
                <a:gd name="connsiteX1" fmla="*/ 456657 w 886189"/>
                <a:gd name="connsiteY1" fmla="*/ 0 h 859064"/>
                <a:gd name="connsiteX2" fmla="*/ 886189 w 886189"/>
                <a:gd name="connsiteY2" fmla="*/ 429532 h 859064"/>
                <a:gd name="connsiteX3" fmla="*/ 456657 w 886189"/>
                <a:gd name="connsiteY3" fmla="*/ 859064 h 859064"/>
                <a:gd name="connsiteX4" fmla="*/ 55320 w 886189"/>
                <a:gd name="connsiteY4" fmla="*/ 859064 h 859064"/>
                <a:gd name="connsiteX5" fmla="*/ 35550 w 886189"/>
                <a:gd name="connsiteY5" fmla="*/ 782176 h 859064"/>
                <a:gd name="connsiteX6" fmla="*/ 0 w 886189"/>
                <a:gd name="connsiteY6" fmla="*/ 429532 h 859064"/>
                <a:gd name="connsiteX7" fmla="*/ 35550 w 886189"/>
                <a:gd name="connsiteY7" fmla="*/ 76889 h 8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9" h="859064">
                  <a:moveTo>
                    <a:pt x="55320" y="0"/>
                  </a:moveTo>
                  <a:lnTo>
                    <a:pt x="456657" y="0"/>
                  </a:lnTo>
                  <a:cubicBezTo>
                    <a:pt x="693881" y="0"/>
                    <a:pt x="886189" y="192308"/>
                    <a:pt x="886189" y="429532"/>
                  </a:cubicBezTo>
                  <a:cubicBezTo>
                    <a:pt x="886189" y="666756"/>
                    <a:pt x="693881" y="859064"/>
                    <a:pt x="456657" y="859064"/>
                  </a:cubicBezTo>
                  <a:lnTo>
                    <a:pt x="55320" y="859064"/>
                  </a:lnTo>
                  <a:lnTo>
                    <a:pt x="35550" y="782176"/>
                  </a:lnTo>
                  <a:cubicBezTo>
                    <a:pt x="12241" y="668269"/>
                    <a:pt x="0" y="550330"/>
                    <a:pt x="0" y="429532"/>
                  </a:cubicBezTo>
                  <a:cubicBezTo>
                    <a:pt x="0" y="308734"/>
                    <a:pt x="12241" y="190796"/>
                    <a:pt x="35550" y="76889"/>
                  </a:cubicBezTo>
                  <a:close/>
                </a:path>
              </a:pathLst>
            </a:custGeom>
            <a:solidFill>
              <a:srgbClr val="00B0F0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71" name="任意多边形 87"/>
            <p:cNvSpPr/>
            <p:nvPr/>
          </p:nvSpPr>
          <p:spPr>
            <a:xfrm flipH="1">
              <a:off x="6894967" y="3000465"/>
              <a:ext cx="886189" cy="859064"/>
            </a:xfrm>
            <a:custGeom>
              <a:avLst/>
              <a:gdLst>
                <a:gd name="connsiteX0" fmla="*/ 55320 w 886189"/>
                <a:gd name="connsiteY0" fmla="*/ 0 h 859064"/>
                <a:gd name="connsiteX1" fmla="*/ 456657 w 886189"/>
                <a:gd name="connsiteY1" fmla="*/ 0 h 859064"/>
                <a:gd name="connsiteX2" fmla="*/ 886189 w 886189"/>
                <a:gd name="connsiteY2" fmla="*/ 429532 h 859064"/>
                <a:gd name="connsiteX3" fmla="*/ 456657 w 886189"/>
                <a:gd name="connsiteY3" fmla="*/ 859064 h 859064"/>
                <a:gd name="connsiteX4" fmla="*/ 55320 w 886189"/>
                <a:gd name="connsiteY4" fmla="*/ 859064 h 859064"/>
                <a:gd name="connsiteX5" fmla="*/ 35550 w 886189"/>
                <a:gd name="connsiteY5" fmla="*/ 782176 h 859064"/>
                <a:gd name="connsiteX6" fmla="*/ 0 w 886189"/>
                <a:gd name="connsiteY6" fmla="*/ 429532 h 859064"/>
                <a:gd name="connsiteX7" fmla="*/ 35550 w 886189"/>
                <a:gd name="connsiteY7" fmla="*/ 76889 h 8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9" h="859064">
                  <a:moveTo>
                    <a:pt x="55320" y="0"/>
                  </a:moveTo>
                  <a:lnTo>
                    <a:pt x="456657" y="0"/>
                  </a:lnTo>
                  <a:cubicBezTo>
                    <a:pt x="693881" y="0"/>
                    <a:pt x="886189" y="192308"/>
                    <a:pt x="886189" y="429532"/>
                  </a:cubicBezTo>
                  <a:cubicBezTo>
                    <a:pt x="886189" y="666756"/>
                    <a:pt x="693881" y="859064"/>
                    <a:pt x="456657" y="859064"/>
                  </a:cubicBezTo>
                  <a:lnTo>
                    <a:pt x="55320" y="859064"/>
                  </a:lnTo>
                  <a:lnTo>
                    <a:pt x="35550" y="782176"/>
                  </a:lnTo>
                  <a:cubicBezTo>
                    <a:pt x="12241" y="668269"/>
                    <a:pt x="0" y="550330"/>
                    <a:pt x="0" y="429532"/>
                  </a:cubicBezTo>
                  <a:cubicBezTo>
                    <a:pt x="0" y="308734"/>
                    <a:pt x="12241" y="190796"/>
                    <a:pt x="35550" y="768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73" name="任意多边形 88"/>
            <p:cNvSpPr/>
            <p:nvPr/>
          </p:nvSpPr>
          <p:spPr>
            <a:xfrm rot="5400000">
              <a:off x="5652906" y="1793625"/>
              <a:ext cx="886189" cy="859064"/>
            </a:xfrm>
            <a:custGeom>
              <a:avLst/>
              <a:gdLst>
                <a:gd name="connsiteX0" fmla="*/ 55320 w 886189"/>
                <a:gd name="connsiteY0" fmla="*/ 0 h 859064"/>
                <a:gd name="connsiteX1" fmla="*/ 456657 w 886189"/>
                <a:gd name="connsiteY1" fmla="*/ 0 h 859064"/>
                <a:gd name="connsiteX2" fmla="*/ 886189 w 886189"/>
                <a:gd name="connsiteY2" fmla="*/ 429532 h 859064"/>
                <a:gd name="connsiteX3" fmla="*/ 456657 w 886189"/>
                <a:gd name="connsiteY3" fmla="*/ 859064 h 859064"/>
                <a:gd name="connsiteX4" fmla="*/ 55320 w 886189"/>
                <a:gd name="connsiteY4" fmla="*/ 859064 h 859064"/>
                <a:gd name="connsiteX5" fmla="*/ 35550 w 886189"/>
                <a:gd name="connsiteY5" fmla="*/ 782176 h 859064"/>
                <a:gd name="connsiteX6" fmla="*/ 0 w 886189"/>
                <a:gd name="connsiteY6" fmla="*/ 429532 h 859064"/>
                <a:gd name="connsiteX7" fmla="*/ 35550 w 886189"/>
                <a:gd name="connsiteY7" fmla="*/ 76889 h 8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9" h="859064">
                  <a:moveTo>
                    <a:pt x="55320" y="0"/>
                  </a:moveTo>
                  <a:lnTo>
                    <a:pt x="456657" y="0"/>
                  </a:lnTo>
                  <a:cubicBezTo>
                    <a:pt x="693881" y="0"/>
                    <a:pt x="886189" y="192308"/>
                    <a:pt x="886189" y="429532"/>
                  </a:cubicBezTo>
                  <a:cubicBezTo>
                    <a:pt x="886189" y="666756"/>
                    <a:pt x="693881" y="859064"/>
                    <a:pt x="456657" y="859064"/>
                  </a:cubicBezTo>
                  <a:lnTo>
                    <a:pt x="55320" y="859064"/>
                  </a:lnTo>
                  <a:lnTo>
                    <a:pt x="35550" y="782176"/>
                  </a:lnTo>
                  <a:cubicBezTo>
                    <a:pt x="12241" y="668269"/>
                    <a:pt x="0" y="550330"/>
                    <a:pt x="0" y="429532"/>
                  </a:cubicBezTo>
                  <a:cubicBezTo>
                    <a:pt x="0" y="308734"/>
                    <a:pt x="12241" y="190796"/>
                    <a:pt x="35550" y="768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74" name="任意多边形 89"/>
            <p:cNvSpPr/>
            <p:nvPr/>
          </p:nvSpPr>
          <p:spPr>
            <a:xfrm rot="5400000" flipH="1">
              <a:off x="5652906" y="4205312"/>
              <a:ext cx="886189" cy="859064"/>
            </a:xfrm>
            <a:custGeom>
              <a:avLst/>
              <a:gdLst>
                <a:gd name="connsiteX0" fmla="*/ 55320 w 886189"/>
                <a:gd name="connsiteY0" fmla="*/ 0 h 859064"/>
                <a:gd name="connsiteX1" fmla="*/ 456657 w 886189"/>
                <a:gd name="connsiteY1" fmla="*/ 0 h 859064"/>
                <a:gd name="connsiteX2" fmla="*/ 886189 w 886189"/>
                <a:gd name="connsiteY2" fmla="*/ 429532 h 859064"/>
                <a:gd name="connsiteX3" fmla="*/ 456657 w 886189"/>
                <a:gd name="connsiteY3" fmla="*/ 859064 h 859064"/>
                <a:gd name="connsiteX4" fmla="*/ 55320 w 886189"/>
                <a:gd name="connsiteY4" fmla="*/ 859064 h 859064"/>
                <a:gd name="connsiteX5" fmla="*/ 35550 w 886189"/>
                <a:gd name="connsiteY5" fmla="*/ 782176 h 859064"/>
                <a:gd name="connsiteX6" fmla="*/ 0 w 886189"/>
                <a:gd name="connsiteY6" fmla="*/ 429532 h 859064"/>
                <a:gd name="connsiteX7" fmla="*/ 35550 w 886189"/>
                <a:gd name="connsiteY7" fmla="*/ 76889 h 8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9" h="859064">
                  <a:moveTo>
                    <a:pt x="55320" y="0"/>
                  </a:moveTo>
                  <a:lnTo>
                    <a:pt x="456657" y="0"/>
                  </a:lnTo>
                  <a:cubicBezTo>
                    <a:pt x="693881" y="0"/>
                    <a:pt x="886189" y="192308"/>
                    <a:pt x="886189" y="429532"/>
                  </a:cubicBezTo>
                  <a:cubicBezTo>
                    <a:pt x="886189" y="666756"/>
                    <a:pt x="693881" y="859064"/>
                    <a:pt x="456657" y="859064"/>
                  </a:cubicBezTo>
                  <a:lnTo>
                    <a:pt x="55320" y="859064"/>
                  </a:lnTo>
                  <a:lnTo>
                    <a:pt x="35550" y="782176"/>
                  </a:lnTo>
                  <a:cubicBezTo>
                    <a:pt x="12241" y="668269"/>
                    <a:pt x="0" y="550330"/>
                    <a:pt x="0" y="429532"/>
                  </a:cubicBezTo>
                  <a:cubicBezTo>
                    <a:pt x="0" y="308734"/>
                    <a:pt x="12241" y="190796"/>
                    <a:pt x="35550" y="768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75" name="文本框 90"/>
            <p:cNvSpPr txBox="1"/>
            <p:nvPr/>
          </p:nvSpPr>
          <p:spPr>
            <a:xfrm>
              <a:off x="5422900" y="1929686"/>
              <a:ext cx="14224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ТФ1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6" name="文本框 91"/>
            <p:cNvSpPr txBox="1"/>
            <p:nvPr/>
          </p:nvSpPr>
          <p:spPr>
            <a:xfrm>
              <a:off x="5537200" y="4373234"/>
              <a:ext cx="10668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ТФ2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7" name="文本框 92"/>
            <p:cNvSpPr txBox="1"/>
            <p:nvPr/>
          </p:nvSpPr>
          <p:spPr>
            <a:xfrm>
              <a:off x="6781800" y="3166799"/>
              <a:ext cx="1130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ОТФ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8" name="文本框 93"/>
            <p:cNvSpPr txBox="1"/>
            <p:nvPr/>
          </p:nvSpPr>
          <p:spPr>
            <a:xfrm>
              <a:off x="4368800" y="3166799"/>
              <a:ext cx="10668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ТФ3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9" name="任意多边形 97"/>
          <p:cNvSpPr/>
          <p:nvPr/>
        </p:nvSpPr>
        <p:spPr>
          <a:xfrm>
            <a:off x="2165452" y="1892008"/>
            <a:ext cx="2759507" cy="2773061"/>
          </a:xfrm>
          <a:custGeom>
            <a:avLst/>
            <a:gdLst>
              <a:gd name="connsiteX0" fmla="*/ 2228564 w 3679342"/>
              <a:gd name="connsiteY0" fmla="*/ 0 h 3697415"/>
              <a:gd name="connsiteX1" fmla="*/ 2401628 w 3679342"/>
              <a:gd name="connsiteY1" fmla="*/ 44499 h 3697415"/>
              <a:gd name="connsiteX2" fmla="*/ 3672815 w 3679342"/>
              <a:gd name="connsiteY2" fmla="*/ 1388354 h 3697415"/>
              <a:gd name="connsiteX3" fmla="*/ 3679342 w 3679342"/>
              <a:gd name="connsiteY3" fmla="*/ 1419767 h 3697415"/>
              <a:gd name="connsiteX4" fmla="*/ 3033290 w 3679342"/>
              <a:gd name="connsiteY4" fmla="*/ 1419767 h 3697415"/>
              <a:gd name="connsiteX5" fmla="*/ 2603758 w 3679342"/>
              <a:gd name="connsiteY5" fmla="*/ 1849299 h 3697415"/>
              <a:gd name="connsiteX6" fmla="*/ 3033290 w 3679342"/>
              <a:gd name="connsiteY6" fmla="*/ 2278831 h 3697415"/>
              <a:gd name="connsiteX7" fmla="*/ 3678521 w 3679342"/>
              <a:gd name="connsiteY7" fmla="*/ 2278831 h 3697415"/>
              <a:gd name="connsiteX8" fmla="*/ 3644471 w 3679342"/>
              <a:gd name="connsiteY8" fmla="*/ 2411256 h 3697415"/>
              <a:gd name="connsiteX9" fmla="*/ 2300617 w 3679342"/>
              <a:gd name="connsiteY9" fmla="*/ 3682443 h 3697415"/>
              <a:gd name="connsiteX10" fmla="*/ 2228564 w 3679342"/>
              <a:gd name="connsiteY10" fmla="*/ 3697415 h 3697415"/>
              <a:gd name="connsiteX11" fmla="*/ 2228564 w 3679342"/>
              <a:gd name="connsiteY11" fmla="*/ 3083558 h 3697415"/>
              <a:gd name="connsiteX12" fmla="*/ 1799032 w 3679342"/>
              <a:gd name="connsiteY12" fmla="*/ 2654026 h 3697415"/>
              <a:gd name="connsiteX13" fmla="*/ 1369500 w 3679342"/>
              <a:gd name="connsiteY13" fmla="*/ 3083558 h 3697415"/>
              <a:gd name="connsiteX14" fmla="*/ 1369500 w 3679342"/>
              <a:gd name="connsiteY14" fmla="*/ 3679731 h 3697415"/>
              <a:gd name="connsiteX15" fmla="*/ 1233570 w 3679342"/>
              <a:gd name="connsiteY15" fmla="*/ 3639768 h 3697415"/>
              <a:gd name="connsiteX16" fmla="*/ 34871 w 3679342"/>
              <a:gd name="connsiteY16" fmla="*/ 2411256 h 3697415"/>
              <a:gd name="connsiteX17" fmla="*/ 821 w 3679342"/>
              <a:gd name="connsiteY17" fmla="*/ 2278831 h 3697415"/>
              <a:gd name="connsiteX18" fmla="*/ 564773 w 3679342"/>
              <a:gd name="connsiteY18" fmla="*/ 2278831 h 3697415"/>
              <a:gd name="connsiteX19" fmla="*/ 994305 w 3679342"/>
              <a:gd name="connsiteY19" fmla="*/ 1849299 h 3697415"/>
              <a:gd name="connsiteX20" fmla="*/ 564773 w 3679342"/>
              <a:gd name="connsiteY20" fmla="*/ 1419767 h 3697415"/>
              <a:gd name="connsiteX21" fmla="*/ 0 w 3679342"/>
              <a:gd name="connsiteY21" fmla="*/ 1419767 h 3697415"/>
              <a:gd name="connsiteX22" fmla="*/ 6527 w 3679342"/>
              <a:gd name="connsiteY22" fmla="*/ 1388354 h 3697415"/>
              <a:gd name="connsiteX23" fmla="*/ 1277714 w 3679342"/>
              <a:gd name="connsiteY23" fmla="*/ 44499 h 3697415"/>
              <a:gd name="connsiteX24" fmla="*/ 1369500 w 3679342"/>
              <a:gd name="connsiteY24" fmla="*/ 20898 h 3697415"/>
              <a:gd name="connsiteX25" fmla="*/ 1369500 w 3679342"/>
              <a:gd name="connsiteY25" fmla="*/ 615041 h 3697415"/>
              <a:gd name="connsiteX26" fmla="*/ 1799032 w 3679342"/>
              <a:gd name="connsiteY26" fmla="*/ 1044573 h 3697415"/>
              <a:gd name="connsiteX27" fmla="*/ 2228564 w 3679342"/>
              <a:gd name="connsiteY27" fmla="*/ 615041 h 36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79342" h="3697415">
                <a:moveTo>
                  <a:pt x="2228564" y="0"/>
                </a:moveTo>
                <a:lnTo>
                  <a:pt x="2401628" y="44499"/>
                </a:lnTo>
                <a:cubicBezTo>
                  <a:pt x="3026654" y="238902"/>
                  <a:pt x="3512570" y="749041"/>
                  <a:pt x="3672815" y="1388354"/>
                </a:cubicBezTo>
                <a:lnTo>
                  <a:pt x="3679342" y="1419767"/>
                </a:lnTo>
                <a:lnTo>
                  <a:pt x="3033290" y="1419767"/>
                </a:lnTo>
                <a:cubicBezTo>
                  <a:pt x="2796066" y="1419767"/>
                  <a:pt x="2603758" y="1612075"/>
                  <a:pt x="2603758" y="1849299"/>
                </a:cubicBezTo>
                <a:cubicBezTo>
                  <a:pt x="2603758" y="2086523"/>
                  <a:pt x="2796066" y="2278831"/>
                  <a:pt x="3033290" y="2278831"/>
                </a:cubicBezTo>
                <a:lnTo>
                  <a:pt x="3678521" y="2278831"/>
                </a:lnTo>
                <a:lnTo>
                  <a:pt x="3644471" y="2411256"/>
                </a:lnTo>
                <a:cubicBezTo>
                  <a:pt x="3450068" y="3036282"/>
                  <a:pt x="2939929" y="3522198"/>
                  <a:pt x="2300617" y="3682443"/>
                </a:cubicBezTo>
                <a:lnTo>
                  <a:pt x="2228564" y="3697415"/>
                </a:lnTo>
                <a:lnTo>
                  <a:pt x="2228564" y="3083558"/>
                </a:lnTo>
                <a:cubicBezTo>
                  <a:pt x="2228564" y="2846334"/>
                  <a:pt x="2036256" y="2654026"/>
                  <a:pt x="1799032" y="2654026"/>
                </a:cubicBezTo>
                <a:cubicBezTo>
                  <a:pt x="1561808" y="2654026"/>
                  <a:pt x="1369500" y="2846334"/>
                  <a:pt x="1369500" y="3083558"/>
                </a:cubicBezTo>
                <a:lnTo>
                  <a:pt x="1369500" y="3679731"/>
                </a:lnTo>
                <a:lnTo>
                  <a:pt x="1233570" y="3639768"/>
                </a:lnTo>
                <a:cubicBezTo>
                  <a:pt x="662798" y="3446619"/>
                  <a:pt x="214320" y="2988203"/>
                  <a:pt x="34871" y="2411256"/>
                </a:cubicBezTo>
                <a:lnTo>
                  <a:pt x="821" y="2278831"/>
                </a:lnTo>
                <a:lnTo>
                  <a:pt x="564773" y="2278831"/>
                </a:lnTo>
                <a:cubicBezTo>
                  <a:pt x="801997" y="2278831"/>
                  <a:pt x="994305" y="2086523"/>
                  <a:pt x="994305" y="1849299"/>
                </a:cubicBezTo>
                <a:cubicBezTo>
                  <a:pt x="994305" y="1612075"/>
                  <a:pt x="801997" y="1419767"/>
                  <a:pt x="564773" y="1419767"/>
                </a:cubicBezTo>
                <a:lnTo>
                  <a:pt x="0" y="1419767"/>
                </a:lnTo>
                <a:lnTo>
                  <a:pt x="6527" y="1388354"/>
                </a:lnTo>
                <a:cubicBezTo>
                  <a:pt x="166772" y="749041"/>
                  <a:pt x="652689" y="238902"/>
                  <a:pt x="1277714" y="44499"/>
                </a:cubicBezTo>
                <a:lnTo>
                  <a:pt x="1369500" y="20898"/>
                </a:lnTo>
                <a:lnTo>
                  <a:pt x="1369500" y="615041"/>
                </a:lnTo>
                <a:cubicBezTo>
                  <a:pt x="1369500" y="852265"/>
                  <a:pt x="1561808" y="1044573"/>
                  <a:pt x="1799032" y="1044573"/>
                </a:cubicBezTo>
                <a:cubicBezTo>
                  <a:pt x="2036256" y="1044573"/>
                  <a:pt x="2228564" y="852265"/>
                  <a:pt x="2228564" y="61504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4000"/>
                </a:schemeClr>
              </a:gs>
              <a:gs pos="100000">
                <a:schemeClr val="bg1">
                  <a:lumMod val="9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80" name="组合 98"/>
          <p:cNvGrpSpPr/>
          <p:nvPr/>
        </p:nvGrpSpPr>
        <p:grpSpPr>
          <a:xfrm>
            <a:off x="2886075" y="2809399"/>
            <a:ext cx="1162050" cy="939165"/>
            <a:chOff x="5257799" y="2802890"/>
            <a:chExt cx="1549400" cy="1252220"/>
          </a:xfrm>
        </p:grpSpPr>
        <p:sp>
          <p:nvSpPr>
            <p:cNvPr id="81" name="椭圆 99"/>
            <p:cNvSpPr/>
            <p:nvPr/>
          </p:nvSpPr>
          <p:spPr>
            <a:xfrm>
              <a:off x="5469890" y="2802890"/>
              <a:ext cx="1252220" cy="1252220"/>
            </a:xfrm>
            <a:prstGeom prst="ellipse">
              <a:avLst/>
            </a:prstGeom>
            <a:gradFill>
              <a:gsLst>
                <a:gs pos="0">
                  <a:schemeClr val="bg1">
                    <a:lumMod val="72000"/>
                  </a:schemeClr>
                </a:gs>
                <a:gs pos="100000">
                  <a:schemeClr val="bg1">
                    <a:lumMod val="94000"/>
                    <a:lumOff val="6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2" name="文本框 100"/>
            <p:cNvSpPr txBox="1"/>
            <p:nvPr/>
          </p:nvSpPr>
          <p:spPr>
            <a:xfrm>
              <a:off x="5257799" y="2998563"/>
              <a:ext cx="15494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Обобщенная</a:t>
              </a:r>
            </a:p>
            <a:p>
              <a:pPr algn="ctr"/>
              <a:r>
                <a:rPr lang="ru-RU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трудовая</a:t>
              </a:r>
            </a:p>
            <a:p>
              <a:pPr algn="ctr"/>
              <a:r>
                <a:rPr lang="ru-RU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функция 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4685776" y="3019717"/>
            <a:ext cx="533924" cy="555048"/>
            <a:chOff x="5428726" y="3010192"/>
            <a:chExt cx="1215866" cy="555048"/>
          </a:xfrm>
        </p:grpSpPr>
        <p:grpSp>
          <p:nvGrpSpPr>
            <p:cNvPr id="116" name="组合 130"/>
            <p:cNvGrpSpPr/>
            <p:nvPr/>
          </p:nvGrpSpPr>
          <p:grpSpPr>
            <a:xfrm>
              <a:off x="5428726" y="3249964"/>
              <a:ext cx="1215866" cy="85725"/>
              <a:chOff x="7454200" y="4342810"/>
              <a:chExt cx="1621155" cy="114300"/>
            </a:xfrm>
          </p:grpSpPr>
          <p:sp>
            <p:nvSpPr>
              <p:cNvPr id="117" name="椭圆 131"/>
              <p:cNvSpPr/>
              <p:nvPr/>
            </p:nvSpPr>
            <p:spPr>
              <a:xfrm flipH="1">
                <a:off x="7454200" y="4342810"/>
                <a:ext cx="114300" cy="1143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cxnSp>
            <p:nvCxnSpPr>
              <p:cNvPr id="118" name="直接连接符 132"/>
              <p:cNvCxnSpPr>
                <a:stCxn id="117" idx="2"/>
              </p:cNvCxnSpPr>
              <p:nvPr/>
            </p:nvCxnSpPr>
            <p:spPr>
              <a:xfrm>
                <a:off x="7568500" y="4399960"/>
                <a:ext cx="1506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" name="直接连接符 133"/>
            <p:cNvCxnSpPr/>
            <p:nvPr/>
          </p:nvCxnSpPr>
          <p:spPr>
            <a:xfrm flipH="1" flipV="1">
              <a:off x="6644591" y="3010192"/>
              <a:ext cx="0" cy="5550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/>
          <p:cNvGrpSpPr/>
          <p:nvPr/>
        </p:nvGrpSpPr>
        <p:grpSpPr>
          <a:xfrm>
            <a:off x="1752600" y="2989943"/>
            <a:ext cx="640557" cy="555048"/>
            <a:chOff x="1920240" y="2980418"/>
            <a:chExt cx="1215867" cy="555048"/>
          </a:xfrm>
        </p:grpSpPr>
        <p:grpSp>
          <p:nvGrpSpPr>
            <p:cNvPr id="120" name="组合 115"/>
            <p:cNvGrpSpPr/>
            <p:nvPr/>
          </p:nvGrpSpPr>
          <p:grpSpPr>
            <a:xfrm>
              <a:off x="1920241" y="3220190"/>
              <a:ext cx="1215866" cy="85725"/>
              <a:chOff x="3169920" y="2360011"/>
              <a:chExt cx="1621155" cy="114300"/>
            </a:xfrm>
          </p:grpSpPr>
          <p:sp>
            <p:nvSpPr>
              <p:cNvPr id="124" name="椭圆 116"/>
              <p:cNvSpPr/>
              <p:nvPr/>
            </p:nvSpPr>
            <p:spPr>
              <a:xfrm>
                <a:off x="4676775" y="2360011"/>
                <a:ext cx="114300" cy="1143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cxnSp>
            <p:nvCxnSpPr>
              <p:cNvPr id="125" name="直接连接符 117"/>
              <p:cNvCxnSpPr>
                <a:stCxn id="124" idx="2"/>
              </p:cNvCxnSpPr>
              <p:nvPr/>
            </p:nvCxnSpPr>
            <p:spPr>
              <a:xfrm flipH="1">
                <a:off x="3169920" y="2417161"/>
                <a:ext cx="1506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直接连接符 118"/>
            <p:cNvCxnSpPr/>
            <p:nvPr/>
          </p:nvCxnSpPr>
          <p:spPr>
            <a:xfrm flipV="1">
              <a:off x="1920240" y="2980418"/>
              <a:ext cx="0" cy="5550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Группа 127"/>
          <p:cNvGrpSpPr/>
          <p:nvPr/>
        </p:nvGrpSpPr>
        <p:grpSpPr>
          <a:xfrm rot="16200000">
            <a:off x="3186430" y="4419331"/>
            <a:ext cx="626589" cy="555048"/>
            <a:chOff x="1920240" y="2980418"/>
            <a:chExt cx="1215867" cy="555048"/>
          </a:xfrm>
        </p:grpSpPr>
        <p:grpSp>
          <p:nvGrpSpPr>
            <p:cNvPr id="129" name="组合 115"/>
            <p:cNvGrpSpPr/>
            <p:nvPr/>
          </p:nvGrpSpPr>
          <p:grpSpPr>
            <a:xfrm>
              <a:off x="1920241" y="3220190"/>
              <a:ext cx="1215866" cy="85725"/>
              <a:chOff x="3169920" y="2360011"/>
              <a:chExt cx="1621155" cy="114300"/>
            </a:xfrm>
          </p:grpSpPr>
          <p:sp>
            <p:nvSpPr>
              <p:cNvPr id="132" name="椭圆 116"/>
              <p:cNvSpPr/>
              <p:nvPr/>
            </p:nvSpPr>
            <p:spPr>
              <a:xfrm>
                <a:off x="4676775" y="2360011"/>
                <a:ext cx="114300" cy="1143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cxnSp>
            <p:nvCxnSpPr>
              <p:cNvPr id="137" name="直接连接符 117"/>
              <p:cNvCxnSpPr>
                <a:stCxn id="132" idx="2"/>
              </p:cNvCxnSpPr>
              <p:nvPr/>
            </p:nvCxnSpPr>
            <p:spPr>
              <a:xfrm flipH="1">
                <a:off x="3169920" y="2417161"/>
                <a:ext cx="1506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0" name="直接连接符 118"/>
            <p:cNvCxnSpPr/>
            <p:nvPr/>
          </p:nvCxnSpPr>
          <p:spPr>
            <a:xfrm flipV="1">
              <a:off x="1920240" y="2980418"/>
              <a:ext cx="0" cy="5550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Группа 137"/>
          <p:cNvGrpSpPr/>
          <p:nvPr/>
        </p:nvGrpSpPr>
        <p:grpSpPr>
          <a:xfrm rot="5400000">
            <a:off x="3219374" y="1574454"/>
            <a:ext cx="598799" cy="555048"/>
            <a:chOff x="1920240" y="2980418"/>
            <a:chExt cx="1215867" cy="555048"/>
          </a:xfrm>
        </p:grpSpPr>
        <p:grpSp>
          <p:nvGrpSpPr>
            <p:cNvPr id="142" name="组合 115"/>
            <p:cNvGrpSpPr/>
            <p:nvPr/>
          </p:nvGrpSpPr>
          <p:grpSpPr>
            <a:xfrm>
              <a:off x="1920241" y="3220190"/>
              <a:ext cx="1215866" cy="85725"/>
              <a:chOff x="3169920" y="2360011"/>
              <a:chExt cx="1621155" cy="114300"/>
            </a:xfrm>
          </p:grpSpPr>
          <p:sp>
            <p:nvSpPr>
              <p:cNvPr id="147" name="椭圆 116"/>
              <p:cNvSpPr/>
              <p:nvPr/>
            </p:nvSpPr>
            <p:spPr>
              <a:xfrm>
                <a:off x="4676775" y="2360011"/>
                <a:ext cx="114300" cy="1143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cxnSp>
            <p:nvCxnSpPr>
              <p:cNvPr id="148" name="直接连接符 117"/>
              <p:cNvCxnSpPr>
                <a:stCxn id="147" idx="2"/>
              </p:cNvCxnSpPr>
              <p:nvPr/>
            </p:nvCxnSpPr>
            <p:spPr>
              <a:xfrm flipH="1">
                <a:off x="3169920" y="2417161"/>
                <a:ext cx="1506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直接连接符 118"/>
            <p:cNvCxnSpPr/>
            <p:nvPr/>
          </p:nvCxnSpPr>
          <p:spPr>
            <a:xfrm flipV="1">
              <a:off x="1920240" y="2980418"/>
              <a:ext cx="0" cy="5550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 Box 21"/>
          <p:cNvSpPr txBox="1">
            <a:spLocks noChangeArrowheads="1"/>
          </p:cNvSpPr>
          <p:nvPr/>
        </p:nvSpPr>
        <p:spPr bwMode="auto">
          <a:xfrm>
            <a:off x="0" y="2714625"/>
            <a:ext cx="17441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ko-KR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Контроль качества производства работ по прокладке инженерных коммуникаций с применением бестраншейных технологий</a:t>
            </a:r>
            <a:endParaRPr lang="en-US" altLang="ko-KR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21"/>
          <p:cNvSpPr txBox="1">
            <a:spLocks noChangeArrowheads="1"/>
          </p:cNvSpPr>
          <p:nvPr/>
        </p:nvSpPr>
        <p:spPr bwMode="auto">
          <a:xfrm>
            <a:off x="2476500" y="5076825"/>
            <a:ext cx="21727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Оперативное управление работами по прокладке инженерных коммуникаций с применением бестраншейных технологий</a:t>
            </a:r>
            <a:endParaRPr lang="en-US" altLang="ko-KR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 Box 21"/>
          <p:cNvSpPr txBox="1">
            <a:spLocks noChangeArrowheads="1"/>
          </p:cNvSpPr>
          <p:nvPr/>
        </p:nvSpPr>
        <p:spPr bwMode="auto">
          <a:xfrm>
            <a:off x="1971675" y="704850"/>
            <a:ext cx="3305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Получение согласований технической документации на производство работ по прокладке инженерных коммуникаций с применением бестраншейных технологий</a:t>
            </a:r>
            <a:endParaRPr lang="en-US" altLang="ko-KR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 Box 21"/>
          <p:cNvSpPr txBox="1">
            <a:spLocks noChangeArrowheads="1"/>
          </p:cNvSpPr>
          <p:nvPr/>
        </p:nvSpPr>
        <p:spPr bwMode="auto">
          <a:xfrm>
            <a:off x="5248276" y="2752725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производства работ, контроль качества и сдача работ по прокладке подземных инженерных коммуникаций с применением бестраншейных технологий</a:t>
            </a:r>
            <a:endParaRPr lang="en-US" altLang="ko-KR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8" name="Group 17"/>
          <p:cNvGrpSpPr/>
          <p:nvPr/>
        </p:nvGrpSpPr>
        <p:grpSpPr>
          <a:xfrm>
            <a:off x="5586420" y="4343400"/>
            <a:ext cx="1423980" cy="1064172"/>
            <a:chOff x="1905000" y="1724150"/>
            <a:chExt cx="4191000" cy="3495550"/>
          </a:xfrm>
        </p:grpSpPr>
        <p:sp>
          <p:nvSpPr>
            <p:cNvPr id="159" name="Oval 11"/>
            <p:cNvSpPr/>
            <p:nvPr/>
          </p:nvSpPr>
          <p:spPr>
            <a:xfrm>
              <a:off x="2873096" y="3121238"/>
              <a:ext cx="2257425" cy="36576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" name="Rectangle 6"/>
            <p:cNvSpPr/>
            <p:nvPr/>
          </p:nvSpPr>
          <p:spPr>
            <a:xfrm>
              <a:off x="3581400" y="4343400"/>
              <a:ext cx="838200" cy="762000"/>
            </a:xfrm>
            <a:custGeom>
              <a:avLst/>
              <a:gdLst/>
              <a:ahLst/>
              <a:cxnLst/>
              <a:rect l="l" t="t" r="r" b="b"/>
              <a:pathLst>
                <a:path w="838200" h="762000">
                  <a:moveTo>
                    <a:pt x="0" y="0"/>
                  </a:moveTo>
                  <a:lnTo>
                    <a:pt x="2817" y="0"/>
                  </a:lnTo>
                  <a:cubicBezTo>
                    <a:pt x="16225" y="59814"/>
                    <a:pt x="197594" y="106680"/>
                    <a:pt x="419100" y="106680"/>
                  </a:cubicBezTo>
                  <a:cubicBezTo>
                    <a:pt x="640606" y="106680"/>
                    <a:pt x="821975" y="59814"/>
                    <a:pt x="835384" y="0"/>
                  </a:cubicBezTo>
                  <a:lnTo>
                    <a:pt x="838200" y="0"/>
                  </a:lnTo>
                  <a:lnTo>
                    <a:pt x="838200" y="762000"/>
                  </a:lnTo>
                  <a:cubicBezTo>
                    <a:pt x="838200" y="698874"/>
                    <a:pt x="650563" y="647700"/>
                    <a:pt x="419100" y="647700"/>
                  </a:cubicBezTo>
                  <a:cubicBezTo>
                    <a:pt x="187637" y="647700"/>
                    <a:pt x="0" y="698874"/>
                    <a:pt x="0" y="76200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75000"/>
                  </a:sysClr>
                </a:gs>
                <a:gs pos="100000">
                  <a:sysClr val="window" lastClr="FFFFFF">
                    <a:lumMod val="75000"/>
                    <a:alpha val="75000"/>
                  </a:sysClr>
                </a:gs>
              </a:gsLst>
              <a:lin ang="0" scaled="1"/>
            </a:gra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" name="Oval 6"/>
            <p:cNvSpPr/>
            <p:nvPr/>
          </p:nvSpPr>
          <p:spPr>
            <a:xfrm>
              <a:off x="3581400" y="4991100"/>
              <a:ext cx="838200" cy="228600"/>
            </a:xfrm>
            <a:prstGeom prst="ellipse">
              <a:avLst/>
            </a:prstGeom>
            <a:gradFill>
              <a:gsLst>
                <a:gs pos="29000">
                  <a:srgbClr val="C2C2C2"/>
                </a:gs>
                <a:gs pos="0">
                  <a:sysClr val="window" lastClr="FFFFFF">
                    <a:alpha val="75000"/>
                  </a:sysClr>
                </a:gs>
                <a:gs pos="100000">
                  <a:sysClr val="window" lastClr="FFFFFF">
                    <a:lumMod val="75000"/>
                    <a:alpha val="75000"/>
                  </a:sysClr>
                </a:gs>
              </a:gsLst>
              <a:lin ang="0" scaled="1"/>
            </a:gra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" name="Flowchart: Merge 11"/>
            <p:cNvSpPr/>
            <p:nvPr/>
          </p:nvSpPr>
          <p:spPr>
            <a:xfrm>
              <a:off x="1922469" y="1954756"/>
              <a:ext cx="4156062" cy="2495325"/>
            </a:xfrm>
            <a:custGeom>
              <a:avLst/>
              <a:gdLst/>
              <a:ahLst/>
              <a:cxnLst/>
              <a:rect l="l" t="t" r="r" b="b"/>
              <a:pathLst>
                <a:path w="4156062" h="2495325">
                  <a:moveTo>
                    <a:pt x="0" y="0"/>
                  </a:moveTo>
                  <a:cubicBezTo>
                    <a:pt x="130340" y="101238"/>
                    <a:pt x="1011061" y="178844"/>
                    <a:pt x="2078031" y="178844"/>
                  </a:cubicBezTo>
                  <a:cubicBezTo>
                    <a:pt x="3145002" y="178844"/>
                    <a:pt x="4025722" y="101238"/>
                    <a:pt x="4156062" y="0"/>
                  </a:cubicBezTo>
                  <a:lnTo>
                    <a:pt x="2473871" y="2416238"/>
                  </a:lnTo>
                  <a:cubicBezTo>
                    <a:pt x="2419974" y="2462647"/>
                    <a:pt x="2262996" y="2495325"/>
                    <a:pt x="2078031" y="2495325"/>
                  </a:cubicBezTo>
                  <a:cubicBezTo>
                    <a:pt x="1893065" y="2495325"/>
                    <a:pt x="1736086" y="2462646"/>
                    <a:pt x="1682190" y="2416237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alpha val="75000"/>
                  </a:sysClr>
                </a:gs>
                <a:gs pos="52000">
                  <a:sysClr val="window" lastClr="FFFFFF">
                    <a:alpha val="75000"/>
                  </a:sysClr>
                </a:gs>
                <a:gs pos="48000">
                  <a:srgbClr val="FFFFFF">
                    <a:alpha val="75000"/>
                  </a:srgbClr>
                </a:gs>
                <a:gs pos="100000">
                  <a:sysClr val="window" lastClr="FFFFFF">
                    <a:lumMod val="75000"/>
                    <a:alpha val="75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" name="Oval 8"/>
            <p:cNvSpPr/>
            <p:nvPr/>
          </p:nvSpPr>
          <p:spPr>
            <a:xfrm>
              <a:off x="1905000" y="1724150"/>
              <a:ext cx="4191000" cy="407872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75000"/>
                  </a:sysClr>
                </a:gs>
                <a:gs pos="100000">
                  <a:sysClr val="window" lastClr="FFFFFF">
                    <a:lumMod val="75000"/>
                    <a:alpha val="75000"/>
                  </a:sysClr>
                </a:gs>
              </a:gsLst>
              <a:lin ang="5400000" scaled="1"/>
              <a:tileRect/>
            </a:gra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" name="Flowchart: Merge 11"/>
            <p:cNvSpPr/>
            <p:nvPr/>
          </p:nvSpPr>
          <p:spPr>
            <a:xfrm>
              <a:off x="2886543" y="3335326"/>
              <a:ext cx="2227913" cy="1113743"/>
            </a:xfrm>
            <a:custGeom>
              <a:avLst/>
              <a:gdLst/>
              <a:ahLst/>
              <a:cxnLst/>
              <a:rect l="l" t="t" r="r" b="b"/>
              <a:pathLst>
                <a:path w="2227913" h="1113743">
                  <a:moveTo>
                    <a:pt x="0" y="0"/>
                  </a:moveTo>
                  <a:cubicBezTo>
                    <a:pt x="107756" y="83149"/>
                    <a:pt x="567844" y="145580"/>
                    <a:pt x="1119066" y="145580"/>
                  </a:cubicBezTo>
                  <a:cubicBezTo>
                    <a:pt x="1654872" y="145580"/>
                    <a:pt x="2104570" y="86592"/>
                    <a:pt x="2227913" y="6359"/>
                  </a:cubicBezTo>
                  <a:lnTo>
                    <a:pt x="1512010" y="1034656"/>
                  </a:lnTo>
                  <a:cubicBezTo>
                    <a:pt x="1458113" y="1081065"/>
                    <a:pt x="1301135" y="1113743"/>
                    <a:pt x="1116170" y="1113743"/>
                  </a:cubicBezTo>
                  <a:cubicBezTo>
                    <a:pt x="931204" y="1113743"/>
                    <a:pt x="774225" y="1081064"/>
                    <a:pt x="720329" y="1034655"/>
                  </a:cubicBezTo>
                  <a:close/>
                </a:path>
              </a:pathLst>
            </a:custGeom>
            <a:gradFill>
              <a:gsLst>
                <a:gs pos="0">
                  <a:srgbClr val="1F497D"/>
                </a:gs>
                <a:gs pos="52000">
                  <a:srgbClr val="00B0F0"/>
                </a:gs>
                <a:gs pos="48000">
                  <a:srgbClr val="00B0F0"/>
                </a:gs>
                <a:gs pos="100000">
                  <a:srgbClr val="1F497D"/>
                </a:gs>
              </a:gsLst>
              <a:lin ang="0" scaled="1"/>
            </a:gra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" name="Flowchart: Merge 16"/>
            <p:cNvSpPr/>
            <p:nvPr/>
          </p:nvSpPr>
          <p:spPr>
            <a:xfrm rot="20799456">
              <a:off x="3150206" y="1988627"/>
              <a:ext cx="813694" cy="2496785"/>
            </a:xfrm>
            <a:custGeom>
              <a:avLst/>
              <a:gdLst/>
              <a:ahLst/>
              <a:cxnLst/>
              <a:rect l="l" t="t" r="r" b="b"/>
              <a:pathLst>
                <a:path w="813694" h="2496785">
                  <a:moveTo>
                    <a:pt x="0" y="0"/>
                  </a:moveTo>
                  <a:cubicBezTo>
                    <a:pt x="238935" y="73121"/>
                    <a:pt x="514933" y="149709"/>
                    <a:pt x="813694" y="224116"/>
                  </a:cubicBezTo>
                  <a:lnTo>
                    <a:pt x="425965" y="2496785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23000">
                  <a:srgbClr val="FFFFFF"/>
                </a:gs>
                <a:gs pos="100000">
                  <a:sysClr val="window" lastClr="FFFFFF">
                    <a:alpha val="5000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" name="Oval 4"/>
            <p:cNvSpPr/>
            <p:nvPr/>
          </p:nvSpPr>
          <p:spPr>
            <a:xfrm>
              <a:off x="3581400" y="4219576"/>
              <a:ext cx="838200" cy="22860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 w="12700" cap="flat" cmpd="sng" algn="ctr">
              <a:solidFill>
                <a:srgbClr val="1F497D">
                  <a:alpha val="51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cxnSp>
        <p:nvCxnSpPr>
          <p:cNvPr id="168" name="Прямая со стрелкой 167"/>
          <p:cNvCxnSpPr/>
          <p:nvPr/>
        </p:nvCxnSpPr>
        <p:spPr>
          <a:xfrm rot="5400000">
            <a:off x="6015831" y="4291013"/>
            <a:ext cx="599285" cy="79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Скругленный прямоугольник 169"/>
          <p:cNvSpPr/>
          <p:nvPr/>
        </p:nvSpPr>
        <p:spPr>
          <a:xfrm>
            <a:off x="4924426" y="5562600"/>
            <a:ext cx="2819400" cy="116205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755560"/>
                </a:solidFill>
              </a:rPr>
              <a:t>Способность осуществлять производство работ, контроль качества и сдачу работ по прокладке подземных инженерных коммуникаций с применением бестраншейных технологий </a:t>
            </a:r>
            <a:endParaRPr lang="ru-RU" sz="1200" b="1" dirty="0">
              <a:solidFill>
                <a:srgbClr val="755560"/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097795" y="5073134"/>
            <a:ext cx="85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Синтез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77" name="Группа 176"/>
          <p:cNvGrpSpPr/>
          <p:nvPr/>
        </p:nvGrpSpPr>
        <p:grpSpPr>
          <a:xfrm>
            <a:off x="11047061" y="1133475"/>
            <a:ext cx="1343464" cy="4008805"/>
            <a:chOff x="8932511" y="5571909"/>
            <a:chExt cx="1343464" cy="932446"/>
          </a:xfrm>
        </p:grpSpPr>
        <p:grpSp>
          <p:nvGrpSpPr>
            <p:cNvPr id="178" name="Group 8"/>
            <p:cNvGrpSpPr/>
            <p:nvPr/>
          </p:nvGrpSpPr>
          <p:grpSpPr>
            <a:xfrm>
              <a:off x="8932511" y="6038132"/>
              <a:ext cx="174290" cy="466223"/>
              <a:chOff x="9058971" y="3034893"/>
              <a:chExt cx="232386" cy="621631"/>
            </a:xfrm>
          </p:grpSpPr>
          <p:sp>
            <p:nvSpPr>
              <p:cNvPr id="185" name="FlexibleLine"/>
              <p:cNvSpPr/>
              <p:nvPr/>
            </p:nvSpPr>
            <p:spPr>
              <a:xfrm>
                <a:off x="9058971" y="3034893"/>
                <a:ext cx="232386" cy="284672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862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-140600"/>
                    </a:lnTo>
                    <a:cubicBezTo>
                      <a:pt x="60800" y="-167960"/>
                      <a:pt x="79040" y="-186200"/>
                      <a:pt x="106400" y="-186200"/>
                    </a:cubicBezTo>
                    <a:lnTo>
                      <a:pt x="152000" y="-186200"/>
                    </a:ln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bevel/>
              </a:ln>
            </p:spPr>
          </p:sp>
          <p:sp>
            <p:nvSpPr>
              <p:cNvPr id="186" name="FlexibleLine"/>
              <p:cNvSpPr/>
              <p:nvPr/>
            </p:nvSpPr>
            <p:spPr>
              <a:xfrm>
                <a:off x="9058971" y="3034893"/>
                <a:ext cx="232386" cy="168480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102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64600"/>
                    </a:lnTo>
                    <a:cubicBezTo>
                      <a:pt x="60800" y="91960"/>
                      <a:pt x="79040" y="110200"/>
                      <a:pt x="106400" y="110200"/>
                    </a:cubicBezTo>
                    <a:lnTo>
                      <a:pt x="152000" y="110200"/>
                    </a:ln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bevel/>
              </a:ln>
            </p:spPr>
          </p:sp>
          <p:sp>
            <p:nvSpPr>
              <p:cNvPr id="187" name="FlexibleLine"/>
              <p:cNvSpPr/>
              <p:nvPr/>
            </p:nvSpPr>
            <p:spPr>
              <a:xfrm>
                <a:off x="9058971" y="3034893"/>
                <a:ext cx="232386" cy="621631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4066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361000"/>
                    </a:lnTo>
                    <a:cubicBezTo>
                      <a:pt x="60800" y="388360"/>
                      <a:pt x="79040" y="406600"/>
                      <a:pt x="106400" y="406600"/>
                    </a:cubicBezTo>
                    <a:lnTo>
                      <a:pt x="152000" y="406600"/>
                    </a:ln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bevel/>
              </a:ln>
            </p:spPr>
          </p:sp>
        </p:grpSp>
        <p:sp>
          <p:nvSpPr>
            <p:cNvPr id="179" name="Freeform 246"/>
            <p:cNvSpPr/>
            <p:nvPr/>
          </p:nvSpPr>
          <p:spPr>
            <a:xfrm>
              <a:off x="9106800" y="5571909"/>
              <a:ext cx="854016" cy="252719"/>
            </a:xfrm>
            <a:custGeom>
              <a:avLst/>
              <a:gdLst/>
              <a:ahLst/>
              <a:cxnLst/>
              <a:rect l="0" t="0" r="0" b="0"/>
              <a:pathLst>
                <a:path w="744800" h="220400" fill="none">
                  <a:moveTo>
                    <a:pt x="0" y="220400"/>
                  </a:moveTo>
                  <a:lnTo>
                    <a:pt x="7448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19050" cap="flat">
              <a:solidFill>
                <a:srgbClr val="C00000"/>
              </a:solidFill>
              <a:bevel/>
              <a:tailEnd type="oval"/>
            </a:ln>
            <a:effectLst/>
          </p:spPr>
        </p:sp>
        <p:sp>
          <p:nvSpPr>
            <p:cNvPr id="180" name="Text 4673"/>
            <p:cNvSpPr txBox="1"/>
            <p:nvPr/>
          </p:nvSpPr>
          <p:spPr>
            <a:xfrm>
              <a:off x="9188428" y="5720348"/>
              <a:ext cx="677483" cy="955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27000" tIns="13500" rIns="27000" bIns="13500" rtlCol="0" anchor="ctr"/>
            <a:lstStyle/>
            <a:p>
              <a:r>
                <a:rPr lang="ru-RU" altLang="zh-CN" sz="12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Знать </a:t>
              </a:r>
              <a:endPara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244"/>
            <p:cNvSpPr/>
            <p:nvPr/>
          </p:nvSpPr>
          <p:spPr>
            <a:xfrm>
              <a:off x="9106805" y="5911773"/>
              <a:ext cx="856349" cy="252719"/>
            </a:xfrm>
            <a:custGeom>
              <a:avLst/>
              <a:gdLst/>
              <a:ahLst/>
              <a:cxnLst/>
              <a:rect l="0" t="0" r="0" b="0"/>
              <a:pathLst>
                <a:path w="1208400" h="220400" fill="none">
                  <a:moveTo>
                    <a:pt x="0" y="220400"/>
                  </a:moveTo>
                  <a:lnTo>
                    <a:pt x="12084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19050" cap="flat">
              <a:solidFill>
                <a:srgbClr val="C00000"/>
              </a:solidFill>
              <a:bevel/>
              <a:tailEnd type="oval"/>
            </a:ln>
            <a:effectLst/>
          </p:spPr>
        </p:sp>
        <p:sp>
          <p:nvSpPr>
            <p:cNvPr id="182" name="Text 4674"/>
            <p:cNvSpPr txBox="1"/>
            <p:nvPr/>
          </p:nvSpPr>
          <p:spPr>
            <a:xfrm>
              <a:off x="9188426" y="6037166"/>
              <a:ext cx="1087549" cy="11861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27000" tIns="13500" rIns="27000" bIns="13500" rtlCol="0" anchor="ctr"/>
            <a:lstStyle/>
            <a:p>
              <a:r>
                <a:rPr lang="ru-RU" altLang="zh-CN" sz="12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Уметь </a:t>
              </a:r>
              <a:endPara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Freeform 242"/>
            <p:cNvSpPr/>
            <p:nvPr/>
          </p:nvSpPr>
          <p:spPr>
            <a:xfrm>
              <a:off x="9106805" y="6251636"/>
              <a:ext cx="856350" cy="252719"/>
            </a:xfrm>
            <a:custGeom>
              <a:avLst/>
              <a:gdLst/>
              <a:ahLst/>
              <a:cxnLst/>
              <a:rect l="0" t="0" r="0" b="0"/>
              <a:pathLst>
                <a:path w="1109600" h="220400" fill="none">
                  <a:moveTo>
                    <a:pt x="0" y="220400"/>
                  </a:moveTo>
                  <a:lnTo>
                    <a:pt x="11096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19050" cap="flat">
              <a:solidFill>
                <a:srgbClr val="C00000"/>
              </a:solidFill>
              <a:bevel/>
              <a:tailEnd type="oval"/>
            </a:ln>
            <a:effectLst/>
          </p:spPr>
        </p:sp>
        <p:sp>
          <p:nvSpPr>
            <p:cNvPr id="184" name="Text 4675"/>
            <p:cNvSpPr txBox="1"/>
            <p:nvPr/>
          </p:nvSpPr>
          <p:spPr>
            <a:xfrm>
              <a:off x="9188428" y="6367277"/>
              <a:ext cx="967357" cy="12836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27000" tIns="13500" rIns="27000" bIns="13500" rtlCol="0" anchor="ctr"/>
            <a:lstStyle/>
            <a:p>
              <a:r>
                <a:rPr lang="ru-RU" altLang="zh-CN" sz="12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Владеть</a:t>
              </a:r>
              <a:endPara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95" name="Shape 194"/>
          <p:cNvCxnSpPr>
            <a:stCxn id="170" idx="3"/>
          </p:cNvCxnSpPr>
          <p:nvPr/>
        </p:nvCxnSpPr>
        <p:spPr>
          <a:xfrm flipV="1">
            <a:off x="7743826" y="3724275"/>
            <a:ext cx="447674" cy="2419350"/>
          </a:xfrm>
          <a:prstGeom prst="bentConnector2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rot="10800000">
            <a:off x="8191501" y="3733800"/>
            <a:ext cx="485775" cy="1588"/>
          </a:xfrm>
          <a:prstGeom prst="line">
            <a:avLst/>
          </a:prstGeom>
          <a:ln w="19050"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Группа 82"/>
          <p:cNvGrpSpPr/>
          <p:nvPr/>
        </p:nvGrpSpPr>
        <p:grpSpPr>
          <a:xfrm>
            <a:off x="8667749" y="2152649"/>
            <a:ext cx="2152651" cy="4332041"/>
            <a:chOff x="10039349" y="2247899"/>
            <a:chExt cx="2152651" cy="4332041"/>
          </a:xfrm>
        </p:grpSpPr>
        <p:sp>
          <p:nvSpPr>
            <p:cNvPr id="176" name="Скругленный прямоугольник 175"/>
            <p:cNvSpPr/>
            <p:nvPr/>
          </p:nvSpPr>
          <p:spPr>
            <a:xfrm>
              <a:off x="10039349" y="2247899"/>
              <a:ext cx="2000251" cy="4332041"/>
            </a:xfrm>
            <a:prstGeom prst="roundRect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rgbClr val="755560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0048875" y="2343150"/>
              <a:ext cx="2143125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Реализовывать согласование технической документации на производство работ по прокладке инженерных коммуникаций с применением бестраншейных технологий;</a:t>
              </a:r>
            </a:p>
            <a:p>
              <a:endParaRPr lang="ru-RU" sz="1200" dirty="0" smtClean="0"/>
            </a:p>
            <a:p>
              <a:r>
                <a:rPr lang="ru-RU" sz="1200" dirty="0" smtClean="0"/>
                <a:t>Способность осуществлять оперативное управление работами по прокладке инженерных коммуникаций с применением бестраншейных технологий;</a:t>
              </a:r>
            </a:p>
            <a:p>
              <a:endParaRPr lang="ru-RU" sz="1200" dirty="0" smtClean="0"/>
            </a:p>
            <a:p>
              <a:r>
                <a:rPr lang="ru-RU" sz="1200" dirty="0" smtClean="0"/>
                <a:t>Способность организовывать контроль качества производства работ по прокладке инженерных коммуникаций с применением бестраншейных технологий.</a:t>
              </a:r>
              <a:endParaRPr lang="ru-RU" sz="1200" dirty="0"/>
            </a:p>
          </p:txBody>
        </p:sp>
      </p:grpSp>
      <p:cxnSp>
        <p:nvCxnSpPr>
          <p:cNvPr id="85" name="Прямая со стрелкой 84"/>
          <p:cNvCxnSpPr/>
          <p:nvPr/>
        </p:nvCxnSpPr>
        <p:spPr>
          <a:xfrm>
            <a:off x="10668000" y="3133725"/>
            <a:ext cx="36195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85732" y="570451"/>
            <a:ext cx="4353886" cy="90794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ПРОФЕССИОНАЛЬНЫЙ СТАНДАРТ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СПЕЦИАЛИСТ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СТРОИТЕЛЬСТВУ ПОДЗЕМНЫХ ИНЖЕНЕРНЫХ КОММУНИКАЦИЙ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 ПРИМЕНЕНИЕМ БЕСТРАНШЕЙНЫХ ТЕХНОЛОГИЙ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5669453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553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Формирование </a:t>
            </a:r>
            <a:r>
              <a:rPr lang="ru-RU" sz="1600" b="1" dirty="0" err="1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компетентностных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моделей</a:t>
            </a:r>
            <a:endParaRPr lang="ru-RU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" name="组合 85"/>
          <p:cNvGrpSpPr/>
          <p:nvPr/>
        </p:nvGrpSpPr>
        <p:grpSpPr>
          <a:xfrm>
            <a:off x="2219325" y="2042278"/>
            <a:ext cx="2657475" cy="2473407"/>
            <a:chOff x="4368800" y="1780062"/>
            <a:chExt cx="3543300" cy="3297876"/>
          </a:xfrm>
        </p:grpSpPr>
        <p:sp>
          <p:nvSpPr>
            <p:cNvPr id="70" name="任意多边形 86"/>
            <p:cNvSpPr/>
            <p:nvPr/>
          </p:nvSpPr>
          <p:spPr>
            <a:xfrm>
              <a:off x="4483280" y="3000465"/>
              <a:ext cx="886189" cy="859064"/>
            </a:xfrm>
            <a:custGeom>
              <a:avLst/>
              <a:gdLst>
                <a:gd name="connsiteX0" fmla="*/ 55320 w 886189"/>
                <a:gd name="connsiteY0" fmla="*/ 0 h 859064"/>
                <a:gd name="connsiteX1" fmla="*/ 456657 w 886189"/>
                <a:gd name="connsiteY1" fmla="*/ 0 h 859064"/>
                <a:gd name="connsiteX2" fmla="*/ 886189 w 886189"/>
                <a:gd name="connsiteY2" fmla="*/ 429532 h 859064"/>
                <a:gd name="connsiteX3" fmla="*/ 456657 w 886189"/>
                <a:gd name="connsiteY3" fmla="*/ 859064 h 859064"/>
                <a:gd name="connsiteX4" fmla="*/ 55320 w 886189"/>
                <a:gd name="connsiteY4" fmla="*/ 859064 h 859064"/>
                <a:gd name="connsiteX5" fmla="*/ 35550 w 886189"/>
                <a:gd name="connsiteY5" fmla="*/ 782176 h 859064"/>
                <a:gd name="connsiteX6" fmla="*/ 0 w 886189"/>
                <a:gd name="connsiteY6" fmla="*/ 429532 h 859064"/>
                <a:gd name="connsiteX7" fmla="*/ 35550 w 886189"/>
                <a:gd name="connsiteY7" fmla="*/ 76889 h 8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9" h="859064">
                  <a:moveTo>
                    <a:pt x="55320" y="0"/>
                  </a:moveTo>
                  <a:lnTo>
                    <a:pt x="456657" y="0"/>
                  </a:lnTo>
                  <a:cubicBezTo>
                    <a:pt x="693881" y="0"/>
                    <a:pt x="886189" y="192308"/>
                    <a:pt x="886189" y="429532"/>
                  </a:cubicBezTo>
                  <a:cubicBezTo>
                    <a:pt x="886189" y="666756"/>
                    <a:pt x="693881" y="859064"/>
                    <a:pt x="456657" y="859064"/>
                  </a:cubicBezTo>
                  <a:lnTo>
                    <a:pt x="55320" y="859064"/>
                  </a:lnTo>
                  <a:lnTo>
                    <a:pt x="35550" y="782176"/>
                  </a:lnTo>
                  <a:cubicBezTo>
                    <a:pt x="12241" y="668269"/>
                    <a:pt x="0" y="550330"/>
                    <a:pt x="0" y="429532"/>
                  </a:cubicBezTo>
                  <a:cubicBezTo>
                    <a:pt x="0" y="308734"/>
                    <a:pt x="12241" y="190796"/>
                    <a:pt x="35550" y="76889"/>
                  </a:cubicBezTo>
                  <a:close/>
                </a:path>
              </a:pathLst>
            </a:custGeom>
            <a:solidFill>
              <a:srgbClr val="00B0F0"/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71" name="任意多边形 87"/>
            <p:cNvSpPr/>
            <p:nvPr/>
          </p:nvSpPr>
          <p:spPr>
            <a:xfrm flipH="1">
              <a:off x="6894967" y="3000465"/>
              <a:ext cx="886189" cy="859064"/>
            </a:xfrm>
            <a:custGeom>
              <a:avLst/>
              <a:gdLst>
                <a:gd name="connsiteX0" fmla="*/ 55320 w 886189"/>
                <a:gd name="connsiteY0" fmla="*/ 0 h 859064"/>
                <a:gd name="connsiteX1" fmla="*/ 456657 w 886189"/>
                <a:gd name="connsiteY1" fmla="*/ 0 h 859064"/>
                <a:gd name="connsiteX2" fmla="*/ 886189 w 886189"/>
                <a:gd name="connsiteY2" fmla="*/ 429532 h 859064"/>
                <a:gd name="connsiteX3" fmla="*/ 456657 w 886189"/>
                <a:gd name="connsiteY3" fmla="*/ 859064 h 859064"/>
                <a:gd name="connsiteX4" fmla="*/ 55320 w 886189"/>
                <a:gd name="connsiteY4" fmla="*/ 859064 h 859064"/>
                <a:gd name="connsiteX5" fmla="*/ 35550 w 886189"/>
                <a:gd name="connsiteY5" fmla="*/ 782176 h 859064"/>
                <a:gd name="connsiteX6" fmla="*/ 0 w 886189"/>
                <a:gd name="connsiteY6" fmla="*/ 429532 h 859064"/>
                <a:gd name="connsiteX7" fmla="*/ 35550 w 886189"/>
                <a:gd name="connsiteY7" fmla="*/ 76889 h 8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9" h="859064">
                  <a:moveTo>
                    <a:pt x="55320" y="0"/>
                  </a:moveTo>
                  <a:lnTo>
                    <a:pt x="456657" y="0"/>
                  </a:lnTo>
                  <a:cubicBezTo>
                    <a:pt x="693881" y="0"/>
                    <a:pt x="886189" y="192308"/>
                    <a:pt x="886189" y="429532"/>
                  </a:cubicBezTo>
                  <a:cubicBezTo>
                    <a:pt x="886189" y="666756"/>
                    <a:pt x="693881" y="859064"/>
                    <a:pt x="456657" y="859064"/>
                  </a:cubicBezTo>
                  <a:lnTo>
                    <a:pt x="55320" y="859064"/>
                  </a:lnTo>
                  <a:lnTo>
                    <a:pt x="35550" y="782176"/>
                  </a:lnTo>
                  <a:cubicBezTo>
                    <a:pt x="12241" y="668269"/>
                    <a:pt x="0" y="550330"/>
                    <a:pt x="0" y="429532"/>
                  </a:cubicBezTo>
                  <a:cubicBezTo>
                    <a:pt x="0" y="308734"/>
                    <a:pt x="12241" y="190796"/>
                    <a:pt x="35550" y="768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73" name="任意多边形 88"/>
            <p:cNvSpPr/>
            <p:nvPr/>
          </p:nvSpPr>
          <p:spPr>
            <a:xfrm rot="5400000">
              <a:off x="5652906" y="1793625"/>
              <a:ext cx="886189" cy="859064"/>
            </a:xfrm>
            <a:custGeom>
              <a:avLst/>
              <a:gdLst>
                <a:gd name="connsiteX0" fmla="*/ 55320 w 886189"/>
                <a:gd name="connsiteY0" fmla="*/ 0 h 859064"/>
                <a:gd name="connsiteX1" fmla="*/ 456657 w 886189"/>
                <a:gd name="connsiteY1" fmla="*/ 0 h 859064"/>
                <a:gd name="connsiteX2" fmla="*/ 886189 w 886189"/>
                <a:gd name="connsiteY2" fmla="*/ 429532 h 859064"/>
                <a:gd name="connsiteX3" fmla="*/ 456657 w 886189"/>
                <a:gd name="connsiteY3" fmla="*/ 859064 h 859064"/>
                <a:gd name="connsiteX4" fmla="*/ 55320 w 886189"/>
                <a:gd name="connsiteY4" fmla="*/ 859064 h 859064"/>
                <a:gd name="connsiteX5" fmla="*/ 35550 w 886189"/>
                <a:gd name="connsiteY5" fmla="*/ 782176 h 859064"/>
                <a:gd name="connsiteX6" fmla="*/ 0 w 886189"/>
                <a:gd name="connsiteY6" fmla="*/ 429532 h 859064"/>
                <a:gd name="connsiteX7" fmla="*/ 35550 w 886189"/>
                <a:gd name="connsiteY7" fmla="*/ 76889 h 8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9" h="859064">
                  <a:moveTo>
                    <a:pt x="55320" y="0"/>
                  </a:moveTo>
                  <a:lnTo>
                    <a:pt x="456657" y="0"/>
                  </a:lnTo>
                  <a:cubicBezTo>
                    <a:pt x="693881" y="0"/>
                    <a:pt x="886189" y="192308"/>
                    <a:pt x="886189" y="429532"/>
                  </a:cubicBezTo>
                  <a:cubicBezTo>
                    <a:pt x="886189" y="666756"/>
                    <a:pt x="693881" y="859064"/>
                    <a:pt x="456657" y="859064"/>
                  </a:cubicBezTo>
                  <a:lnTo>
                    <a:pt x="55320" y="859064"/>
                  </a:lnTo>
                  <a:lnTo>
                    <a:pt x="35550" y="782176"/>
                  </a:lnTo>
                  <a:cubicBezTo>
                    <a:pt x="12241" y="668269"/>
                    <a:pt x="0" y="550330"/>
                    <a:pt x="0" y="429532"/>
                  </a:cubicBezTo>
                  <a:cubicBezTo>
                    <a:pt x="0" y="308734"/>
                    <a:pt x="12241" y="190796"/>
                    <a:pt x="35550" y="768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74" name="任意多边形 89"/>
            <p:cNvSpPr/>
            <p:nvPr/>
          </p:nvSpPr>
          <p:spPr>
            <a:xfrm rot="5400000" flipH="1">
              <a:off x="5652906" y="4205312"/>
              <a:ext cx="886189" cy="859064"/>
            </a:xfrm>
            <a:custGeom>
              <a:avLst/>
              <a:gdLst>
                <a:gd name="connsiteX0" fmla="*/ 55320 w 886189"/>
                <a:gd name="connsiteY0" fmla="*/ 0 h 859064"/>
                <a:gd name="connsiteX1" fmla="*/ 456657 w 886189"/>
                <a:gd name="connsiteY1" fmla="*/ 0 h 859064"/>
                <a:gd name="connsiteX2" fmla="*/ 886189 w 886189"/>
                <a:gd name="connsiteY2" fmla="*/ 429532 h 859064"/>
                <a:gd name="connsiteX3" fmla="*/ 456657 w 886189"/>
                <a:gd name="connsiteY3" fmla="*/ 859064 h 859064"/>
                <a:gd name="connsiteX4" fmla="*/ 55320 w 886189"/>
                <a:gd name="connsiteY4" fmla="*/ 859064 h 859064"/>
                <a:gd name="connsiteX5" fmla="*/ 35550 w 886189"/>
                <a:gd name="connsiteY5" fmla="*/ 782176 h 859064"/>
                <a:gd name="connsiteX6" fmla="*/ 0 w 886189"/>
                <a:gd name="connsiteY6" fmla="*/ 429532 h 859064"/>
                <a:gd name="connsiteX7" fmla="*/ 35550 w 886189"/>
                <a:gd name="connsiteY7" fmla="*/ 76889 h 8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189" h="859064">
                  <a:moveTo>
                    <a:pt x="55320" y="0"/>
                  </a:moveTo>
                  <a:lnTo>
                    <a:pt x="456657" y="0"/>
                  </a:lnTo>
                  <a:cubicBezTo>
                    <a:pt x="693881" y="0"/>
                    <a:pt x="886189" y="192308"/>
                    <a:pt x="886189" y="429532"/>
                  </a:cubicBezTo>
                  <a:cubicBezTo>
                    <a:pt x="886189" y="666756"/>
                    <a:pt x="693881" y="859064"/>
                    <a:pt x="456657" y="859064"/>
                  </a:cubicBezTo>
                  <a:lnTo>
                    <a:pt x="55320" y="859064"/>
                  </a:lnTo>
                  <a:lnTo>
                    <a:pt x="35550" y="782176"/>
                  </a:lnTo>
                  <a:cubicBezTo>
                    <a:pt x="12241" y="668269"/>
                    <a:pt x="0" y="550330"/>
                    <a:pt x="0" y="429532"/>
                  </a:cubicBezTo>
                  <a:cubicBezTo>
                    <a:pt x="0" y="308734"/>
                    <a:pt x="12241" y="190796"/>
                    <a:pt x="35550" y="7688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75" name="文本框 90"/>
            <p:cNvSpPr txBox="1"/>
            <p:nvPr/>
          </p:nvSpPr>
          <p:spPr>
            <a:xfrm>
              <a:off x="5422900" y="1929686"/>
              <a:ext cx="14224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ТФ1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6" name="文本框 91"/>
            <p:cNvSpPr txBox="1"/>
            <p:nvPr/>
          </p:nvSpPr>
          <p:spPr>
            <a:xfrm>
              <a:off x="5537200" y="4373234"/>
              <a:ext cx="10668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ТФ2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7" name="文本框 92"/>
            <p:cNvSpPr txBox="1"/>
            <p:nvPr/>
          </p:nvSpPr>
          <p:spPr>
            <a:xfrm>
              <a:off x="6781800" y="3166799"/>
              <a:ext cx="11303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ОТФ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8" name="文本框 93"/>
            <p:cNvSpPr txBox="1"/>
            <p:nvPr/>
          </p:nvSpPr>
          <p:spPr>
            <a:xfrm>
              <a:off x="4368800" y="3166799"/>
              <a:ext cx="10668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1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ТФ3</a:t>
              </a:r>
              <a:endParaRPr lang="zh-CN" altLang="en-US" sz="21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9" name="任意多边形 97"/>
          <p:cNvSpPr/>
          <p:nvPr/>
        </p:nvSpPr>
        <p:spPr>
          <a:xfrm>
            <a:off x="2165452" y="1892008"/>
            <a:ext cx="2759507" cy="2773061"/>
          </a:xfrm>
          <a:custGeom>
            <a:avLst/>
            <a:gdLst>
              <a:gd name="connsiteX0" fmla="*/ 2228564 w 3679342"/>
              <a:gd name="connsiteY0" fmla="*/ 0 h 3697415"/>
              <a:gd name="connsiteX1" fmla="*/ 2401628 w 3679342"/>
              <a:gd name="connsiteY1" fmla="*/ 44499 h 3697415"/>
              <a:gd name="connsiteX2" fmla="*/ 3672815 w 3679342"/>
              <a:gd name="connsiteY2" fmla="*/ 1388354 h 3697415"/>
              <a:gd name="connsiteX3" fmla="*/ 3679342 w 3679342"/>
              <a:gd name="connsiteY3" fmla="*/ 1419767 h 3697415"/>
              <a:gd name="connsiteX4" fmla="*/ 3033290 w 3679342"/>
              <a:gd name="connsiteY4" fmla="*/ 1419767 h 3697415"/>
              <a:gd name="connsiteX5" fmla="*/ 2603758 w 3679342"/>
              <a:gd name="connsiteY5" fmla="*/ 1849299 h 3697415"/>
              <a:gd name="connsiteX6" fmla="*/ 3033290 w 3679342"/>
              <a:gd name="connsiteY6" fmla="*/ 2278831 h 3697415"/>
              <a:gd name="connsiteX7" fmla="*/ 3678521 w 3679342"/>
              <a:gd name="connsiteY7" fmla="*/ 2278831 h 3697415"/>
              <a:gd name="connsiteX8" fmla="*/ 3644471 w 3679342"/>
              <a:gd name="connsiteY8" fmla="*/ 2411256 h 3697415"/>
              <a:gd name="connsiteX9" fmla="*/ 2300617 w 3679342"/>
              <a:gd name="connsiteY9" fmla="*/ 3682443 h 3697415"/>
              <a:gd name="connsiteX10" fmla="*/ 2228564 w 3679342"/>
              <a:gd name="connsiteY10" fmla="*/ 3697415 h 3697415"/>
              <a:gd name="connsiteX11" fmla="*/ 2228564 w 3679342"/>
              <a:gd name="connsiteY11" fmla="*/ 3083558 h 3697415"/>
              <a:gd name="connsiteX12" fmla="*/ 1799032 w 3679342"/>
              <a:gd name="connsiteY12" fmla="*/ 2654026 h 3697415"/>
              <a:gd name="connsiteX13" fmla="*/ 1369500 w 3679342"/>
              <a:gd name="connsiteY13" fmla="*/ 3083558 h 3697415"/>
              <a:gd name="connsiteX14" fmla="*/ 1369500 w 3679342"/>
              <a:gd name="connsiteY14" fmla="*/ 3679731 h 3697415"/>
              <a:gd name="connsiteX15" fmla="*/ 1233570 w 3679342"/>
              <a:gd name="connsiteY15" fmla="*/ 3639768 h 3697415"/>
              <a:gd name="connsiteX16" fmla="*/ 34871 w 3679342"/>
              <a:gd name="connsiteY16" fmla="*/ 2411256 h 3697415"/>
              <a:gd name="connsiteX17" fmla="*/ 821 w 3679342"/>
              <a:gd name="connsiteY17" fmla="*/ 2278831 h 3697415"/>
              <a:gd name="connsiteX18" fmla="*/ 564773 w 3679342"/>
              <a:gd name="connsiteY18" fmla="*/ 2278831 h 3697415"/>
              <a:gd name="connsiteX19" fmla="*/ 994305 w 3679342"/>
              <a:gd name="connsiteY19" fmla="*/ 1849299 h 3697415"/>
              <a:gd name="connsiteX20" fmla="*/ 564773 w 3679342"/>
              <a:gd name="connsiteY20" fmla="*/ 1419767 h 3697415"/>
              <a:gd name="connsiteX21" fmla="*/ 0 w 3679342"/>
              <a:gd name="connsiteY21" fmla="*/ 1419767 h 3697415"/>
              <a:gd name="connsiteX22" fmla="*/ 6527 w 3679342"/>
              <a:gd name="connsiteY22" fmla="*/ 1388354 h 3697415"/>
              <a:gd name="connsiteX23" fmla="*/ 1277714 w 3679342"/>
              <a:gd name="connsiteY23" fmla="*/ 44499 h 3697415"/>
              <a:gd name="connsiteX24" fmla="*/ 1369500 w 3679342"/>
              <a:gd name="connsiteY24" fmla="*/ 20898 h 3697415"/>
              <a:gd name="connsiteX25" fmla="*/ 1369500 w 3679342"/>
              <a:gd name="connsiteY25" fmla="*/ 615041 h 3697415"/>
              <a:gd name="connsiteX26" fmla="*/ 1799032 w 3679342"/>
              <a:gd name="connsiteY26" fmla="*/ 1044573 h 3697415"/>
              <a:gd name="connsiteX27" fmla="*/ 2228564 w 3679342"/>
              <a:gd name="connsiteY27" fmla="*/ 615041 h 36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79342" h="3697415">
                <a:moveTo>
                  <a:pt x="2228564" y="0"/>
                </a:moveTo>
                <a:lnTo>
                  <a:pt x="2401628" y="44499"/>
                </a:lnTo>
                <a:cubicBezTo>
                  <a:pt x="3026654" y="238902"/>
                  <a:pt x="3512570" y="749041"/>
                  <a:pt x="3672815" y="1388354"/>
                </a:cubicBezTo>
                <a:lnTo>
                  <a:pt x="3679342" y="1419767"/>
                </a:lnTo>
                <a:lnTo>
                  <a:pt x="3033290" y="1419767"/>
                </a:lnTo>
                <a:cubicBezTo>
                  <a:pt x="2796066" y="1419767"/>
                  <a:pt x="2603758" y="1612075"/>
                  <a:pt x="2603758" y="1849299"/>
                </a:cubicBezTo>
                <a:cubicBezTo>
                  <a:pt x="2603758" y="2086523"/>
                  <a:pt x="2796066" y="2278831"/>
                  <a:pt x="3033290" y="2278831"/>
                </a:cubicBezTo>
                <a:lnTo>
                  <a:pt x="3678521" y="2278831"/>
                </a:lnTo>
                <a:lnTo>
                  <a:pt x="3644471" y="2411256"/>
                </a:lnTo>
                <a:cubicBezTo>
                  <a:pt x="3450068" y="3036282"/>
                  <a:pt x="2939929" y="3522198"/>
                  <a:pt x="2300617" y="3682443"/>
                </a:cubicBezTo>
                <a:lnTo>
                  <a:pt x="2228564" y="3697415"/>
                </a:lnTo>
                <a:lnTo>
                  <a:pt x="2228564" y="3083558"/>
                </a:lnTo>
                <a:cubicBezTo>
                  <a:pt x="2228564" y="2846334"/>
                  <a:pt x="2036256" y="2654026"/>
                  <a:pt x="1799032" y="2654026"/>
                </a:cubicBezTo>
                <a:cubicBezTo>
                  <a:pt x="1561808" y="2654026"/>
                  <a:pt x="1369500" y="2846334"/>
                  <a:pt x="1369500" y="3083558"/>
                </a:cubicBezTo>
                <a:lnTo>
                  <a:pt x="1369500" y="3679731"/>
                </a:lnTo>
                <a:lnTo>
                  <a:pt x="1233570" y="3639768"/>
                </a:lnTo>
                <a:cubicBezTo>
                  <a:pt x="662798" y="3446619"/>
                  <a:pt x="214320" y="2988203"/>
                  <a:pt x="34871" y="2411256"/>
                </a:cubicBezTo>
                <a:lnTo>
                  <a:pt x="821" y="2278831"/>
                </a:lnTo>
                <a:lnTo>
                  <a:pt x="564773" y="2278831"/>
                </a:lnTo>
                <a:cubicBezTo>
                  <a:pt x="801997" y="2278831"/>
                  <a:pt x="994305" y="2086523"/>
                  <a:pt x="994305" y="1849299"/>
                </a:cubicBezTo>
                <a:cubicBezTo>
                  <a:pt x="994305" y="1612075"/>
                  <a:pt x="801997" y="1419767"/>
                  <a:pt x="564773" y="1419767"/>
                </a:cubicBezTo>
                <a:lnTo>
                  <a:pt x="0" y="1419767"/>
                </a:lnTo>
                <a:lnTo>
                  <a:pt x="6527" y="1388354"/>
                </a:lnTo>
                <a:cubicBezTo>
                  <a:pt x="166772" y="749041"/>
                  <a:pt x="652689" y="238902"/>
                  <a:pt x="1277714" y="44499"/>
                </a:cubicBezTo>
                <a:lnTo>
                  <a:pt x="1369500" y="20898"/>
                </a:lnTo>
                <a:lnTo>
                  <a:pt x="1369500" y="615041"/>
                </a:lnTo>
                <a:cubicBezTo>
                  <a:pt x="1369500" y="852265"/>
                  <a:pt x="1561808" y="1044573"/>
                  <a:pt x="1799032" y="1044573"/>
                </a:cubicBezTo>
                <a:cubicBezTo>
                  <a:pt x="2036256" y="1044573"/>
                  <a:pt x="2228564" y="852265"/>
                  <a:pt x="2228564" y="61504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4000"/>
                </a:schemeClr>
              </a:gs>
              <a:gs pos="100000">
                <a:schemeClr val="bg1">
                  <a:lumMod val="9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1750" h="12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98"/>
          <p:cNvGrpSpPr/>
          <p:nvPr/>
        </p:nvGrpSpPr>
        <p:grpSpPr>
          <a:xfrm>
            <a:off x="2886075" y="2809399"/>
            <a:ext cx="1162050" cy="939165"/>
            <a:chOff x="5257799" y="2802890"/>
            <a:chExt cx="1549400" cy="1252220"/>
          </a:xfrm>
        </p:grpSpPr>
        <p:sp>
          <p:nvSpPr>
            <p:cNvPr id="81" name="椭圆 99"/>
            <p:cNvSpPr/>
            <p:nvPr/>
          </p:nvSpPr>
          <p:spPr>
            <a:xfrm>
              <a:off x="5469890" y="2802890"/>
              <a:ext cx="1252220" cy="1252220"/>
            </a:xfrm>
            <a:prstGeom prst="ellipse">
              <a:avLst/>
            </a:prstGeom>
            <a:gradFill>
              <a:gsLst>
                <a:gs pos="0">
                  <a:schemeClr val="bg1">
                    <a:lumMod val="72000"/>
                  </a:schemeClr>
                </a:gs>
                <a:gs pos="100000">
                  <a:schemeClr val="bg1">
                    <a:lumMod val="94000"/>
                    <a:lumOff val="6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2" name="文本框 100"/>
            <p:cNvSpPr txBox="1"/>
            <p:nvPr/>
          </p:nvSpPr>
          <p:spPr>
            <a:xfrm>
              <a:off x="5257799" y="2998563"/>
              <a:ext cx="15494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Обобщенная</a:t>
              </a:r>
            </a:p>
            <a:p>
              <a:pPr algn="ctr"/>
              <a:r>
                <a:rPr lang="ru-RU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трудовая</a:t>
              </a:r>
            </a:p>
            <a:p>
              <a:pPr algn="ctr"/>
              <a:r>
                <a:rPr lang="ru-RU" altLang="zh-CN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функция </a:t>
              </a:r>
              <a:endPara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iHei Pro" panose="020B0500000000000000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3" name="Группа 148"/>
          <p:cNvGrpSpPr/>
          <p:nvPr/>
        </p:nvGrpSpPr>
        <p:grpSpPr>
          <a:xfrm>
            <a:off x="4685776" y="3019717"/>
            <a:ext cx="533924" cy="555048"/>
            <a:chOff x="5428726" y="3010192"/>
            <a:chExt cx="1215866" cy="555048"/>
          </a:xfrm>
        </p:grpSpPr>
        <p:grpSp>
          <p:nvGrpSpPr>
            <p:cNvPr id="14" name="组合 130"/>
            <p:cNvGrpSpPr/>
            <p:nvPr/>
          </p:nvGrpSpPr>
          <p:grpSpPr>
            <a:xfrm>
              <a:off x="5428726" y="3249964"/>
              <a:ext cx="1215866" cy="85725"/>
              <a:chOff x="7454200" y="4342810"/>
              <a:chExt cx="1621155" cy="114300"/>
            </a:xfrm>
          </p:grpSpPr>
          <p:sp>
            <p:nvSpPr>
              <p:cNvPr id="117" name="椭圆 131"/>
              <p:cNvSpPr/>
              <p:nvPr/>
            </p:nvSpPr>
            <p:spPr>
              <a:xfrm flipH="1">
                <a:off x="7454200" y="4342810"/>
                <a:ext cx="114300" cy="1143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cxnSp>
            <p:nvCxnSpPr>
              <p:cNvPr id="118" name="直接连接符 132"/>
              <p:cNvCxnSpPr>
                <a:stCxn id="117" idx="2"/>
              </p:cNvCxnSpPr>
              <p:nvPr/>
            </p:nvCxnSpPr>
            <p:spPr>
              <a:xfrm>
                <a:off x="7568500" y="4399960"/>
                <a:ext cx="1506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" name="直接连接符 133"/>
            <p:cNvCxnSpPr/>
            <p:nvPr/>
          </p:nvCxnSpPr>
          <p:spPr>
            <a:xfrm flipH="1" flipV="1">
              <a:off x="6644591" y="3010192"/>
              <a:ext cx="0" cy="5550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26"/>
          <p:cNvGrpSpPr/>
          <p:nvPr/>
        </p:nvGrpSpPr>
        <p:grpSpPr>
          <a:xfrm>
            <a:off x="1752600" y="2989943"/>
            <a:ext cx="640557" cy="555048"/>
            <a:chOff x="1920240" y="2980418"/>
            <a:chExt cx="1215867" cy="555048"/>
          </a:xfrm>
        </p:grpSpPr>
        <p:grpSp>
          <p:nvGrpSpPr>
            <p:cNvPr id="16" name="组合 115"/>
            <p:cNvGrpSpPr/>
            <p:nvPr/>
          </p:nvGrpSpPr>
          <p:grpSpPr>
            <a:xfrm>
              <a:off x="1920241" y="3220190"/>
              <a:ext cx="1215866" cy="85725"/>
              <a:chOff x="3169920" y="2360011"/>
              <a:chExt cx="1621155" cy="114300"/>
            </a:xfrm>
          </p:grpSpPr>
          <p:sp>
            <p:nvSpPr>
              <p:cNvPr id="124" name="椭圆 116"/>
              <p:cNvSpPr/>
              <p:nvPr/>
            </p:nvSpPr>
            <p:spPr>
              <a:xfrm>
                <a:off x="4676775" y="2360011"/>
                <a:ext cx="114300" cy="1143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cxnSp>
            <p:nvCxnSpPr>
              <p:cNvPr id="125" name="直接连接符 117"/>
              <p:cNvCxnSpPr>
                <a:stCxn id="124" idx="2"/>
              </p:cNvCxnSpPr>
              <p:nvPr/>
            </p:nvCxnSpPr>
            <p:spPr>
              <a:xfrm flipH="1">
                <a:off x="3169920" y="2417161"/>
                <a:ext cx="1506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直接连接符 118"/>
            <p:cNvCxnSpPr/>
            <p:nvPr/>
          </p:nvCxnSpPr>
          <p:spPr>
            <a:xfrm flipV="1">
              <a:off x="1920240" y="2980418"/>
              <a:ext cx="0" cy="5550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27"/>
          <p:cNvGrpSpPr/>
          <p:nvPr/>
        </p:nvGrpSpPr>
        <p:grpSpPr>
          <a:xfrm rot="16200000">
            <a:off x="3186430" y="4419331"/>
            <a:ext cx="626589" cy="555048"/>
            <a:chOff x="1920240" y="2980418"/>
            <a:chExt cx="1215867" cy="555048"/>
          </a:xfrm>
        </p:grpSpPr>
        <p:grpSp>
          <p:nvGrpSpPr>
            <p:cNvPr id="18" name="组合 115"/>
            <p:cNvGrpSpPr/>
            <p:nvPr/>
          </p:nvGrpSpPr>
          <p:grpSpPr>
            <a:xfrm>
              <a:off x="1920241" y="3220190"/>
              <a:ext cx="1215866" cy="85725"/>
              <a:chOff x="3169920" y="2360011"/>
              <a:chExt cx="1621155" cy="114300"/>
            </a:xfrm>
          </p:grpSpPr>
          <p:sp>
            <p:nvSpPr>
              <p:cNvPr id="132" name="椭圆 116"/>
              <p:cNvSpPr/>
              <p:nvPr/>
            </p:nvSpPr>
            <p:spPr>
              <a:xfrm>
                <a:off x="4676775" y="2360011"/>
                <a:ext cx="114300" cy="1143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cxnSp>
            <p:nvCxnSpPr>
              <p:cNvPr id="137" name="直接连接符 117"/>
              <p:cNvCxnSpPr>
                <a:stCxn id="132" idx="2"/>
              </p:cNvCxnSpPr>
              <p:nvPr/>
            </p:nvCxnSpPr>
            <p:spPr>
              <a:xfrm flipH="1">
                <a:off x="3169920" y="2417161"/>
                <a:ext cx="1506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0" name="直接连接符 118"/>
            <p:cNvCxnSpPr/>
            <p:nvPr/>
          </p:nvCxnSpPr>
          <p:spPr>
            <a:xfrm flipV="1">
              <a:off x="1920240" y="2980418"/>
              <a:ext cx="0" cy="5550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37"/>
          <p:cNvGrpSpPr/>
          <p:nvPr/>
        </p:nvGrpSpPr>
        <p:grpSpPr>
          <a:xfrm rot="5400000">
            <a:off x="3219374" y="1574454"/>
            <a:ext cx="598799" cy="555048"/>
            <a:chOff x="1920240" y="2980418"/>
            <a:chExt cx="1215867" cy="555048"/>
          </a:xfrm>
        </p:grpSpPr>
        <p:grpSp>
          <p:nvGrpSpPr>
            <p:cNvPr id="20" name="组合 115"/>
            <p:cNvGrpSpPr/>
            <p:nvPr/>
          </p:nvGrpSpPr>
          <p:grpSpPr>
            <a:xfrm>
              <a:off x="1920241" y="3220190"/>
              <a:ext cx="1215866" cy="85725"/>
              <a:chOff x="3169920" y="2360011"/>
              <a:chExt cx="1621155" cy="114300"/>
            </a:xfrm>
          </p:grpSpPr>
          <p:sp>
            <p:nvSpPr>
              <p:cNvPr id="147" name="椭圆 116"/>
              <p:cNvSpPr/>
              <p:nvPr/>
            </p:nvSpPr>
            <p:spPr>
              <a:xfrm>
                <a:off x="4676775" y="2360011"/>
                <a:ext cx="114300" cy="1143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cxnSp>
            <p:nvCxnSpPr>
              <p:cNvPr id="148" name="直接连接符 117"/>
              <p:cNvCxnSpPr>
                <a:stCxn id="147" idx="2"/>
              </p:cNvCxnSpPr>
              <p:nvPr/>
            </p:nvCxnSpPr>
            <p:spPr>
              <a:xfrm flipH="1">
                <a:off x="3169920" y="2417161"/>
                <a:ext cx="1506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直接连接符 118"/>
            <p:cNvCxnSpPr/>
            <p:nvPr/>
          </p:nvCxnSpPr>
          <p:spPr>
            <a:xfrm flipV="1">
              <a:off x="1920240" y="2980418"/>
              <a:ext cx="0" cy="5550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 Box 21"/>
          <p:cNvSpPr txBox="1">
            <a:spLocks noChangeArrowheads="1"/>
          </p:cNvSpPr>
          <p:nvPr/>
        </p:nvSpPr>
        <p:spPr bwMode="auto">
          <a:xfrm>
            <a:off x="0" y="2714625"/>
            <a:ext cx="17441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системы менеджмента качества на участке работ по прокладке инженерных коммуникаций с применением бестраншейных технологий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21"/>
          <p:cNvSpPr txBox="1">
            <a:spLocks noChangeArrowheads="1"/>
          </p:cNvSpPr>
          <p:nvPr/>
        </p:nvSpPr>
        <p:spPr bwMode="auto">
          <a:xfrm>
            <a:off x="2476500" y="5076825"/>
            <a:ext cx="21727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Приемка и контроль качества результатов выполненных видов и этапов работ по прокладке инженерных коммуникаций с применением бестраншейных технологий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 Box 21"/>
          <p:cNvSpPr txBox="1">
            <a:spLocks noChangeArrowheads="1"/>
          </p:cNvSpPr>
          <p:nvPr/>
        </p:nvSpPr>
        <p:spPr bwMode="auto">
          <a:xfrm>
            <a:off x="1971675" y="704850"/>
            <a:ext cx="3305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Руководство производителями работ по прокладке инженерных коммуникаций с применением бестраншейных технологий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 Box 21"/>
          <p:cNvSpPr txBox="1">
            <a:spLocks noChangeArrowheads="1"/>
          </p:cNvSpPr>
          <p:nvPr/>
        </p:nvSpPr>
        <p:spPr bwMode="auto">
          <a:xfrm>
            <a:off x="5248276" y="2752725"/>
            <a:ext cx="2514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строительного участка по прокладке подземных инженерных коммуникаций с применением бестраншейных технологий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17"/>
          <p:cNvGrpSpPr/>
          <p:nvPr/>
        </p:nvGrpSpPr>
        <p:grpSpPr>
          <a:xfrm>
            <a:off x="5586420" y="4343400"/>
            <a:ext cx="1423980" cy="1064172"/>
            <a:chOff x="1905000" y="1724150"/>
            <a:chExt cx="4191000" cy="3495550"/>
          </a:xfrm>
        </p:grpSpPr>
        <p:sp>
          <p:nvSpPr>
            <p:cNvPr id="159" name="Oval 11"/>
            <p:cNvSpPr/>
            <p:nvPr/>
          </p:nvSpPr>
          <p:spPr>
            <a:xfrm>
              <a:off x="2873096" y="3121238"/>
              <a:ext cx="2257425" cy="36576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0" name="Rectangle 6"/>
            <p:cNvSpPr/>
            <p:nvPr/>
          </p:nvSpPr>
          <p:spPr>
            <a:xfrm>
              <a:off x="3581400" y="4343400"/>
              <a:ext cx="838200" cy="762000"/>
            </a:xfrm>
            <a:custGeom>
              <a:avLst/>
              <a:gdLst/>
              <a:ahLst/>
              <a:cxnLst/>
              <a:rect l="l" t="t" r="r" b="b"/>
              <a:pathLst>
                <a:path w="838200" h="762000">
                  <a:moveTo>
                    <a:pt x="0" y="0"/>
                  </a:moveTo>
                  <a:lnTo>
                    <a:pt x="2817" y="0"/>
                  </a:lnTo>
                  <a:cubicBezTo>
                    <a:pt x="16225" y="59814"/>
                    <a:pt x="197594" y="106680"/>
                    <a:pt x="419100" y="106680"/>
                  </a:cubicBezTo>
                  <a:cubicBezTo>
                    <a:pt x="640606" y="106680"/>
                    <a:pt x="821975" y="59814"/>
                    <a:pt x="835384" y="0"/>
                  </a:cubicBezTo>
                  <a:lnTo>
                    <a:pt x="838200" y="0"/>
                  </a:lnTo>
                  <a:lnTo>
                    <a:pt x="838200" y="762000"/>
                  </a:lnTo>
                  <a:cubicBezTo>
                    <a:pt x="838200" y="698874"/>
                    <a:pt x="650563" y="647700"/>
                    <a:pt x="419100" y="647700"/>
                  </a:cubicBezTo>
                  <a:cubicBezTo>
                    <a:pt x="187637" y="647700"/>
                    <a:pt x="0" y="698874"/>
                    <a:pt x="0" y="762000"/>
                  </a:cubicBez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75000"/>
                  </a:sysClr>
                </a:gs>
                <a:gs pos="100000">
                  <a:sysClr val="window" lastClr="FFFFFF">
                    <a:lumMod val="75000"/>
                    <a:alpha val="75000"/>
                  </a:sysClr>
                </a:gs>
              </a:gsLst>
              <a:lin ang="0" scaled="1"/>
            </a:gra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1" name="Oval 6"/>
            <p:cNvSpPr/>
            <p:nvPr/>
          </p:nvSpPr>
          <p:spPr>
            <a:xfrm>
              <a:off x="3581400" y="4991100"/>
              <a:ext cx="838200" cy="228600"/>
            </a:xfrm>
            <a:prstGeom prst="ellipse">
              <a:avLst/>
            </a:prstGeom>
            <a:gradFill>
              <a:gsLst>
                <a:gs pos="29000">
                  <a:srgbClr val="C2C2C2"/>
                </a:gs>
                <a:gs pos="0">
                  <a:sysClr val="window" lastClr="FFFFFF">
                    <a:alpha val="75000"/>
                  </a:sysClr>
                </a:gs>
                <a:gs pos="100000">
                  <a:sysClr val="window" lastClr="FFFFFF">
                    <a:lumMod val="75000"/>
                    <a:alpha val="75000"/>
                  </a:sysClr>
                </a:gs>
              </a:gsLst>
              <a:lin ang="0" scaled="1"/>
            </a:gra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2" name="Flowchart: Merge 11"/>
            <p:cNvSpPr/>
            <p:nvPr/>
          </p:nvSpPr>
          <p:spPr>
            <a:xfrm>
              <a:off x="1922469" y="1954756"/>
              <a:ext cx="4156062" cy="2495325"/>
            </a:xfrm>
            <a:custGeom>
              <a:avLst/>
              <a:gdLst/>
              <a:ahLst/>
              <a:cxnLst/>
              <a:rect l="l" t="t" r="r" b="b"/>
              <a:pathLst>
                <a:path w="4156062" h="2495325">
                  <a:moveTo>
                    <a:pt x="0" y="0"/>
                  </a:moveTo>
                  <a:cubicBezTo>
                    <a:pt x="130340" y="101238"/>
                    <a:pt x="1011061" y="178844"/>
                    <a:pt x="2078031" y="178844"/>
                  </a:cubicBezTo>
                  <a:cubicBezTo>
                    <a:pt x="3145002" y="178844"/>
                    <a:pt x="4025722" y="101238"/>
                    <a:pt x="4156062" y="0"/>
                  </a:cubicBezTo>
                  <a:lnTo>
                    <a:pt x="2473871" y="2416238"/>
                  </a:lnTo>
                  <a:cubicBezTo>
                    <a:pt x="2419974" y="2462647"/>
                    <a:pt x="2262996" y="2495325"/>
                    <a:pt x="2078031" y="2495325"/>
                  </a:cubicBezTo>
                  <a:cubicBezTo>
                    <a:pt x="1893065" y="2495325"/>
                    <a:pt x="1736086" y="2462646"/>
                    <a:pt x="1682190" y="2416237"/>
                  </a:cubicBez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lumMod val="75000"/>
                    <a:alpha val="75000"/>
                  </a:sysClr>
                </a:gs>
                <a:gs pos="52000">
                  <a:sysClr val="window" lastClr="FFFFFF">
                    <a:alpha val="75000"/>
                  </a:sysClr>
                </a:gs>
                <a:gs pos="48000">
                  <a:srgbClr val="FFFFFF">
                    <a:alpha val="75000"/>
                  </a:srgbClr>
                </a:gs>
                <a:gs pos="100000">
                  <a:sysClr val="window" lastClr="FFFFFF">
                    <a:lumMod val="75000"/>
                    <a:alpha val="75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3" name="Oval 8"/>
            <p:cNvSpPr/>
            <p:nvPr/>
          </p:nvSpPr>
          <p:spPr>
            <a:xfrm>
              <a:off x="1905000" y="1724150"/>
              <a:ext cx="4191000" cy="407872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75000"/>
                  </a:sysClr>
                </a:gs>
                <a:gs pos="100000">
                  <a:sysClr val="window" lastClr="FFFFFF">
                    <a:lumMod val="75000"/>
                    <a:alpha val="75000"/>
                  </a:sysClr>
                </a:gs>
              </a:gsLst>
              <a:lin ang="5400000" scaled="1"/>
              <a:tileRect/>
            </a:gra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4" name="Flowchart: Merge 11"/>
            <p:cNvSpPr/>
            <p:nvPr/>
          </p:nvSpPr>
          <p:spPr>
            <a:xfrm>
              <a:off x="2886543" y="3335326"/>
              <a:ext cx="2227913" cy="1113743"/>
            </a:xfrm>
            <a:custGeom>
              <a:avLst/>
              <a:gdLst/>
              <a:ahLst/>
              <a:cxnLst/>
              <a:rect l="l" t="t" r="r" b="b"/>
              <a:pathLst>
                <a:path w="2227913" h="1113743">
                  <a:moveTo>
                    <a:pt x="0" y="0"/>
                  </a:moveTo>
                  <a:cubicBezTo>
                    <a:pt x="107756" y="83149"/>
                    <a:pt x="567844" y="145580"/>
                    <a:pt x="1119066" y="145580"/>
                  </a:cubicBezTo>
                  <a:cubicBezTo>
                    <a:pt x="1654872" y="145580"/>
                    <a:pt x="2104570" y="86592"/>
                    <a:pt x="2227913" y="6359"/>
                  </a:cubicBezTo>
                  <a:lnTo>
                    <a:pt x="1512010" y="1034656"/>
                  </a:lnTo>
                  <a:cubicBezTo>
                    <a:pt x="1458113" y="1081065"/>
                    <a:pt x="1301135" y="1113743"/>
                    <a:pt x="1116170" y="1113743"/>
                  </a:cubicBezTo>
                  <a:cubicBezTo>
                    <a:pt x="931204" y="1113743"/>
                    <a:pt x="774225" y="1081064"/>
                    <a:pt x="720329" y="1034655"/>
                  </a:cubicBezTo>
                  <a:close/>
                </a:path>
              </a:pathLst>
            </a:custGeom>
            <a:gradFill>
              <a:gsLst>
                <a:gs pos="0">
                  <a:srgbClr val="1F497D"/>
                </a:gs>
                <a:gs pos="52000">
                  <a:srgbClr val="00B0F0"/>
                </a:gs>
                <a:gs pos="48000">
                  <a:srgbClr val="00B0F0"/>
                </a:gs>
                <a:gs pos="100000">
                  <a:srgbClr val="1F497D"/>
                </a:gs>
              </a:gsLst>
              <a:lin ang="0" scaled="1"/>
            </a:gra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5" name="Flowchart: Merge 16"/>
            <p:cNvSpPr/>
            <p:nvPr/>
          </p:nvSpPr>
          <p:spPr>
            <a:xfrm rot="20799456">
              <a:off x="3150206" y="1988627"/>
              <a:ext cx="813694" cy="2496785"/>
            </a:xfrm>
            <a:custGeom>
              <a:avLst/>
              <a:gdLst/>
              <a:ahLst/>
              <a:cxnLst/>
              <a:rect l="l" t="t" r="r" b="b"/>
              <a:pathLst>
                <a:path w="813694" h="2496785">
                  <a:moveTo>
                    <a:pt x="0" y="0"/>
                  </a:moveTo>
                  <a:cubicBezTo>
                    <a:pt x="238935" y="73121"/>
                    <a:pt x="514933" y="149709"/>
                    <a:pt x="813694" y="224116"/>
                  </a:cubicBezTo>
                  <a:lnTo>
                    <a:pt x="425965" y="2496785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23000">
                  <a:srgbClr val="FFFFFF"/>
                </a:gs>
                <a:gs pos="100000">
                  <a:sysClr val="window" lastClr="FFFFFF">
                    <a:alpha val="5000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6" name="Oval 4"/>
            <p:cNvSpPr/>
            <p:nvPr/>
          </p:nvSpPr>
          <p:spPr>
            <a:xfrm>
              <a:off x="3581400" y="4219576"/>
              <a:ext cx="838200" cy="22860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 w="12700" cap="flat" cmpd="sng" algn="ctr">
              <a:solidFill>
                <a:srgbClr val="1F497D">
                  <a:alpha val="51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cxnSp>
        <p:nvCxnSpPr>
          <p:cNvPr id="168" name="Прямая со стрелкой 167"/>
          <p:cNvCxnSpPr/>
          <p:nvPr/>
        </p:nvCxnSpPr>
        <p:spPr>
          <a:xfrm rot="5400000">
            <a:off x="6015831" y="4291013"/>
            <a:ext cx="599285" cy="79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Скругленный прямоугольник 169"/>
          <p:cNvSpPr/>
          <p:nvPr/>
        </p:nvSpPr>
        <p:spPr>
          <a:xfrm>
            <a:off x="4924426" y="5562600"/>
            <a:ext cx="2819400" cy="116205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Способность о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рганизовывать деятельности строительного участка по прокладке подземных инженерных коммуникаций с применением бестраншейных технологий</a:t>
            </a:r>
          </a:p>
          <a:p>
            <a:pPr algn="ctr"/>
            <a:endParaRPr lang="ru-RU" sz="1200" b="1" dirty="0">
              <a:solidFill>
                <a:srgbClr val="755560"/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097795" y="5073134"/>
            <a:ext cx="85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Синтез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2" name="Группа 176"/>
          <p:cNvGrpSpPr/>
          <p:nvPr/>
        </p:nvGrpSpPr>
        <p:grpSpPr>
          <a:xfrm>
            <a:off x="9042093" y="1737482"/>
            <a:ext cx="1343464" cy="4008805"/>
            <a:chOff x="8932511" y="5571909"/>
            <a:chExt cx="1343464" cy="932446"/>
          </a:xfrm>
        </p:grpSpPr>
        <p:grpSp>
          <p:nvGrpSpPr>
            <p:cNvPr id="23" name="Group 8"/>
            <p:cNvGrpSpPr/>
            <p:nvPr/>
          </p:nvGrpSpPr>
          <p:grpSpPr>
            <a:xfrm>
              <a:off x="8932511" y="6038132"/>
              <a:ext cx="174290" cy="466223"/>
              <a:chOff x="9058971" y="3034893"/>
              <a:chExt cx="232386" cy="621631"/>
            </a:xfrm>
          </p:grpSpPr>
          <p:sp>
            <p:nvSpPr>
              <p:cNvPr id="185" name="FlexibleLine"/>
              <p:cNvSpPr/>
              <p:nvPr/>
            </p:nvSpPr>
            <p:spPr>
              <a:xfrm>
                <a:off x="9058971" y="3034893"/>
                <a:ext cx="232386" cy="284672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862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-140600"/>
                    </a:lnTo>
                    <a:cubicBezTo>
                      <a:pt x="60800" y="-167960"/>
                      <a:pt x="79040" y="-186200"/>
                      <a:pt x="106400" y="-186200"/>
                    </a:cubicBezTo>
                    <a:lnTo>
                      <a:pt x="152000" y="-186200"/>
                    </a:ln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bevel/>
              </a:ln>
            </p:spPr>
          </p:sp>
          <p:sp>
            <p:nvSpPr>
              <p:cNvPr id="186" name="FlexibleLine"/>
              <p:cNvSpPr/>
              <p:nvPr/>
            </p:nvSpPr>
            <p:spPr>
              <a:xfrm>
                <a:off x="9058971" y="3034893"/>
                <a:ext cx="232386" cy="168480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102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64600"/>
                    </a:lnTo>
                    <a:cubicBezTo>
                      <a:pt x="60800" y="91960"/>
                      <a:pt x="79040" y="110200"/>
                      <a:pt x="106400" y="110200"/>
                    </a:cubicBezTo>
                    <a:lnTo>
                      <a:pt x="152000" y="110200"/>
                    </a:ln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bevel/>
              </a:ln>
            </p:spPr>
          </p:sp>
          <p:sp>
            <p:nvSpPr>
              <p:cNvPr id="187" name="FlexibleLine"/>
              <p:cNvSpPr/>
              <p:nvPr/>
            </p:nvSpPr>
            <p:spPr>
              <a:xfrm>
                <a:off x="9058971" y="3034893"/>
                <a:ext cx="232386" cy="621631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4066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361000"/>
                    </a:lnTo>
                    <a:cubicBezTo>
                      <a:pt x="60800" y="388360"/>
                      <a:pt x="79040" y="406600"/>
                      <a:pt x="106400" y="406600"/>
                    </a:cubicBezTo>
                    <a:lnTo>
                      <a:pt x="152000" y="406600"/>
                    </a:ln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bevel/>
              </a:ln>
            </p:spPr>
          </p:sp>
        </p:grpSp>
        <p:sp>
          <p:nvSpPr>
            <p:cNvPr id="179" name="Freeform 246"/>
            <p:cNvSpPr/>
            <p:nvPr/>
          </p:nvSpPr>
          <p:spPr>
            <a:xfrm>
              <a:off x="9106800" y="5571909"/>
              <a:ext cx="854016" cy="252719"/>
            </a:xfrm>
            <a:custGeom>
              <a:avLst/>
              <a:gdLst/>
              <a:ahLst/>
              <a:cxnLst/>
              <a:rect l="0" t="0" r="0" b="0"/>
              <a:pathLst>
                <a:path w="744800" h="220400" fill="none">
                  <a:moveTo>
                    <a:pt x="0" y="220400"/>
                  </a:moveTo>
                  <a:lnTo>
                    <a:pt x="7448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19050" cap="flat">
              <a:solidFill>
                <a:srgbClr val="C00000"/>
              </a:solidFill>
              <a:bevel/>
              <a:tailEnd type="oval"/>
            </a:ln>
            <a:effectLst/>
          </p:spPr>
        </p:sp>
        <p:sp>
          <p:nvSpPr>
            <p:cNvPr id="180" name="Text 4673"/>
            <p:cNvSpPr txBox="1"/>
            <p:nvPr/>
          </p:nvSpPr>
          <p:spPr>
            <a:xfrm>
              <a:off x="9188428" y="5720348"/>
              <a:ext cx="677483" cy="955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27000" tIns="13500" rIns="27000" bIns="13500" rtlCol="0" anchor="ctr"/>
            <a:lstStyle/>
            <a:p>
              <a:r>
                <a:rPr lang="ru-RU" altLang="zh-CN" sz="12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Знать </a:t>
              </a:r>
              <a:endPara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244"/>
            <p:cNvSpPr/>
            <p:nvPr/>
          </p:nvSpPr>
          <p:spPr>
            <a:xfrm>
              <a:off x="9106805" y="5911773"/>
              <a:ext cx="856349" cy="252719"/>
            </a:xfrm>
            <a:custGeom>
              <a:avLst/>
              <a:gdLst/>
              <a:ahLst/>
              <a:cxnLst/>
              <a:rect l="0" t="0" r="0" b="0"/>
              <a:pathLst>
                <a:path w="1208400" h="220400" fill="none">
                  <a:moveTo>
                    <a:pt x="0" y="220400"/>
                  </a:moveTo>
                  <a:lnTo>
                    <a:pt x="12084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19050" cap="flat">
              <a:solidFill>
                <a:srgbClr val="C00000"/>
              </a:solidFill>
              <a:bevel/>
              <a:tailEnd type="oval"/>
            </a:ln>
            <a:effectLst/>
          </p:spPr>
        </p:sp>
        <p:sp>
          <p:nvSpPr>
            <p:cNvPr id="182" name="Text 4674"/>
            <p:cNvSpPr txBox="1"/>
            <p:nvPr/>
          </p:nvSpPr>
          <p:spPr>
            <a:xfrm>
              <a:off x="9188426" y="6037166"/>
              <a:ext cx="1087549" cy="11861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27000" tIns="13500" rIns="27000" bIns="13500" rtlCol="0" anchor="ctr"/>
            <a:lstStyle/>
            <a:p>
              <a:r>
                <a:rPr lang="ru-RU" altLang="zh-CN" sz="12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Уметь </a:t>
              </a:r>
              <a:endPara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Freeform 242"/>
            <p:cNvSpPr/>
            <p:nvPr/>
          </p:nvSpPr>
          <p:spPr>
            <a:xfrm>
              <a:off x="9106805" y="6251636"/>
              <a:ext cx="856350" cy="252719"/>
            </a:xfrm>
            <a:custGeom>
              <a:avLst/>
              <a:gdLst/>
              <a:ahLst/>
              <a:cxnLst/>
              <a:rect l="0" t="0" r="0" b="0"/>
              <a:pathLst>
                <a:path w="1109600" h="220400" fill="none">
                  <a:moveTo>
                    <a:pt x="0" y="220400"/>
                  </a:moveTo>
                  <a:lnTo>
                    <a:pt x="11096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19050" cap="flat">
              <a:solidFill>
                <a:srgbClr val="C00000"/>
              </a:solidFill>
              <a:bevel/>
              <a:tailEnd type="oval"/>
            </a:ln>
            <a:effectLst/>
          </p:spPr>
        </p:sp>
        <p:sp>
          <p:nvSpPr>
            <p:cNvPr id="184" name="Text 4675"/>
            <p:cNvSpPr txBox="1"/>
            <p:nvPr/>
          </p:nvSpPr>
          <p:spPr>
            <a:xfrm>
              <a:off x="9188428" y="6367277"/>
              <a:ext cx="967357" cy="12836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27000" tIns="13500" rIns="27000" bIns="13500" rtlCol="0" anchor="ctr"/>
            <a:lstStyle/>
            <a:p>
              <a:r>
                <a:rPr lang="ru-RU" altLang="zh-CN" sz="12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Владеть</a:t>
              </a:r>
              <a:endPara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95" name="Shape 194"/>
          <p:cNvCxnSpPr>
            <a:stCxn id="170" idx="3"/>
          </p:cNvCxnSpPr>
          <p:nvPr/>
        </p:nvCxnSpPr>
        <p:spPr>
          <a:xfrm flipV="1">
            <a:off x="7743826" y="3724275"/>
            <a:ext cx="447674" cy="2419350"/>
          </a:xfrm>
          <a:prstGeom prst="bentConnector2">
            <a:avLst/>
          </a:prstGeom>
          <a:ln w="19050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 rot="10800000">
            <a:off x="8191501" y="3733800"/>
            <a:ext cx="485775" cy="1588"/>
          </a:xfrm>
          <a:prstGeom prst="line">
            <a:avLst/>
          </a:prstGeom>
          <a:ln w="19050"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8671420" y="3737732"/>
            <a:ext cx="36195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85732" y="570451"/>
            <a:ext cx="4353886" cy="90794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ПРОФЕССИОНАЛЬНЫЙ СТАНДАРТ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СПЕЦИАЛИСТ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СТРОИТЕЛЬСТВУ ПОДЗЕМНЫХ ИНЖЕНЕРНЫХ КОММУНИКАЦИЙ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 ПРИМЕНЕНИЕМ БЕСТРАНШЕЙНЫХ ТЕХНОЛОГИЙ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Стрелка углом 79"/>
          <p:cNvSpPr/>
          <p:nvPr/>
        </p:nvSpPr>
        <p:spPr>
          <a:xfrm rot="5400000">
            <a:off x="10112928" y="4316137"/>
            <a:ext cx="1749104" cy="1497434"/>
          </a:xfrm>
          <a:prstGeom prst="bentArrow">
            <a:avLst>
              <a:gd name="adj1" fmla="val 11555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5669453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553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Формирование </a:t>
            </a:r>
            <a:r>
              <a:rPr lang="ru-RU" sz="1600" b="1" dirty="0" err="1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компетентностных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моделей</a:t>
            </a:r>
            <a:endParaRPr lang="ru-RU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2" name="Группа 176"/>
          <p:cNvGrpSpPr/>
          <p:nvPr/>
        </p:nvGrpSpPr>
        <p:grpSpPr>
          <a:xfrm>
            <a:off x="1374554" y="1225754"/>
            <a:ext cx="1343464" cy="4008805"/>
            <a:chOff x="8932511" y="5571909"/>
            <a:chExt cx="1343464" cy="932446"/>
          </a:xfrm>
        </p:grpSpPr>
        <p:grpSp>
          <p:nvGrpSpPr>
            <p:cNvPr id="23" name="Group 8"/>
            <p:cNvGrpSpPr/>
            <p:nvPr/>
          </p:nvGrpSpPr>
          <p:grpSpPr>
            <a:xfrm>
              <a:off x="8932511" y="6038132"/>
              <a:ext cx="174290" cy="466223"/>
              <a:chOff x="9058971" y="3034893"/>
              <a:chExt cx="232386" cy="621631"/>
            </a:xfrm>
          </p:grpSpPr>
          <p:sp>
            <p:nvSpPr>
              <p:cNvPr id="185" name="FlexibleLine"/>
              <p:cNvSpPr/>
              <p:nvPr/>
            </p:nvSpPr>
            <p:spPr>
              <a:xfrm>
                <a:off x="9058971" y="3034893"/>
                <a:ext cx="232386" cy="284672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862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-140600"/>
                    </a:lnTo>
                    <a:cubicBezTo>
                      <a:pt x="60800" y="-167960"/>
                      <a:pt x="79040" y="-186200"/>
                      <a:pt x="106400" y="-186200"/>
                    </a:cubicBezTo>
                    <a:lnTo>
                      <a:pt x="152000" y="-186200"/>
                    </a:ln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bevel/>
              </a:ln>
            </p:spPr>
          </p:sp>
          <p:sp>
            <p:nvSpPr>
              <p:cNvPr id="186" name="FlexibleLine"/>
              <p:cNvSpPr/>
              <p:nvPr/>
            </p:nvSpPr>
            <p:spPr>
              <a:xfrm>
                <a:off x="9058971" y="3034893"/>
                <a:ext cx="232386" cy="168480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1102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64600"/>
                    </a:lnTo>
                    <a:cubicBezTo>
                      <a:pt x="60800" y="91960"/>
                      <a:pt x="79040" y="110200"/>
                      <a:pt x="106400" y="110200"/>
                    </a:cubicBezTo>
                    <a:lnTo>
                      <a:pt x="152000" y="110200"/>
                    </a:ln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bevel/>
              </a:ln>
            </p:spPr>
          </p:sp>
          <p:sp>
            <p:nvSpPr>
              <p:cNvPr id="187" name="FlexibleLine"/>
              <p:cNvSpPr/>
              <p:nvPr/>
            </p:nvSpPr>
            <p:spPr>
              <a:xfrm>
                <a:off x="9058971" y="3034893"/>
                <a:ext cx="232386" cy="621631"/>
              </a:xfrm>
              <a:custGeom>
                <a:avLst/>
                <a:gdLst/>
                <a:ahLst/>
                <a:cxnLst/>
                <a:rect l="0" t="0" r="0" b="0"/>
                <a:pathLst>
                  <a:path w="152000" h="406600" fill="none">
                    <a:moveTo>
                      <a:pt x="0" y="0"/>
                    </a:moveTo>
                    <a:lnTo>
                      <a:pt x="60800" y="0"/>
                    </a:lnTo>
                    <a:lnTo>
                      <a:pt x="60800" y="361000"/>
                    </a:lnTo>
                    <a:cubicBezTo>
                      <a:pt x="60800" y="388360"/>
                      <a:pt x="79040" y="406600"/>
                      <a:pt x="106400" y="406600"/>
                    </a:cubicBezTo>
                    <a:lnTo>
                      <a:pt x="152000" y="406600"/>
                    </a:lnTo>
                  </a:path>
                </a:pathLst>
              </a:custGeom>
              <a:noFill/>
              <a:ln w="19050" cap="flat">
                <a:solidFill>
                  <a:srgbClr val="C00000"/>
                </a:solidFill>
                <a:bevel/>
              </a:ln>
            </p:spPr>
          </p:sp>
        </p:grpSp>
        <p:sp>
          <p:nvSpPr>
            <p:cNvPr id="179" name="Freeform 246"/>
            <p:cNvSpPr/>
            <p:nvPr/>
          </p:nvSpPr>
          <p:spPr>
            <a:xfrm>
              <a:off x="9106800" y="5571909"/>
              <a:ext cx="854016" cy="252719"/>
            </a:xfrm>
            <a:custGeom>
              <a:avLst/>
              <a:gdLst/>
              <a:ahLst/>
              <a:cxnLst/>
              <a:rect l="0" t="0" r="0" b="0"/>
              <a:pathLst>
                <a:path w="744800" h="220400" fill="none">
                  <a:moveTo>
                    <a:pt x="0" y="220400"/>
                  </a:moveTo>
                  <a:lnTo>
                    <a:pt x="7448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19050" cap="flat">
              <a:solidFill>
                <a:srgbClr val="C00000"/>
              </a:solidFill>
              <a:bevel/>
              <a:tailEnd type="oval"/>
            </a:ln>
            <a:effectLst/>
          </p:spPr>
        </p:sp>
        <p:sp>
          <p:nvSpPr>
            <p:cNvPr id="180" name="Text 4673"/>
            <p:cNvSpPr txBox="1"/>
            <p:nvPr/>
          </p:nvSpPr>
          <p:spPr>
            <a:xfrm>
              <a:off x="9188428" y="5720348"/>
              <a:ext cx="677483" cy="9556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27000" tIns="13500" rIns="27000" bIns="13500" rtlCol="0" anchor="ctr"/>
            <a:lstStyle/>
            <a:p>
              <a:r>
                <a:rPr lang="ru-RU" altLang="zh-CN" sz="12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Знать </a:t>
              </a:r>
              <a:endPara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244"/>
            <p:cNvSpPr/>
            <p:nvPr/>
          </p:nvSpPr>
          <p:spPr>
            <a:xfrm>
              <a:off x="9106805" y="5911773"/>
              <a:ext cx="856349" cy="252719"/>
            </a:xfrm>
            <a:custGeom>
              <a:avLst/>
              <a:gdLst/>
              <a:ahLst/>
              <a:cxnLst/>
              <a:rect l="0" t="0" r="0" b="0"/>
              <a:pathLst>
                <a:path w="1208400" h="220400" fill="none">
                  <a:moveTo>
                    <a:pt x="0" y="220400"/>
                  </a:moveTo>
                  <a:lnTo>
                    <a:pt x="12084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19050" cap="flat">
              <a:solidFill>
                <a:srgbClr val="C00000"/>
              </a:solidFill>
              <a:bevel/>
              <a:tailEnd type="oval"/>
            </a:ln>
            <a:effectLst/>
          </p:spPr>
        </p:sp>
        <p:sp>
          <p:nvSpPr>
            <p:cNvPr id="182" name="Text 4674"/>
            <p:cNvSpPr txBox="1"/>
            <p:nvPr/>
          </p:nvSpPr>
          <p:spPr>
            <a:xfrm>
              <a:off x="9188426" y="6037166"/>
              <a:ext cx="1087549" cy="11861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27000" tIns="13500" rIns="27000" bIns="13500" rtlCol="0" anchor="ctr"/>
            <a:lstStyle/>
            <a:p>
              <a:r>
                <a:rPr lang="ru-RU" altLang="zh-CN" sz="12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Уметь </a:t>
              </a:r>
              <a:endPara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Freeform 242"/>
            <p:cNvSpPr/>
            <p:nvPr/>
          </p:nvSpPr>
          <p:spPr>
            <a:xfrm>
              <a:off x="9106805" y="6251636"/>
              <a:ext cx="856350" cy="252719"/>
            </a:xfrm>
            <a:custGeom>
              <a:avLst/>
              <a:gdLst/>
              <a:ahLst/>
              <a:cxnLst/>
              <a:rect l="0" t="0" r="0" b="0"/>
              <a:pathLst>
                <a:path w="1109600" h="220400" fill="none">
                  <a:moveTo>
                    <a:pt x="0" y="220400"/>
                  </a:moveTo>
                  <a:lnTo>
                    <a:pt x="1109600" y="220400"/>
                  </a:lnTo>
                </a:path>
              </a:pathLst>
            </a:custGeom>
            <a:gradFill>
              <a:gsLst>
                <a:gs pos="0">
                  <a:srgbClr val="E7F5FB"/>
                </a:gs>
                <a:gs pos="50000">
                  <a:srgbClr val="CFEBF7"/>
                </a:gs>
                <a:gs pos="100000">
                  <a:srgbClr val="B7E2F3"/>
                </a:gs>
              </a:gsLst>
              <a:lin ang="5400000" scaled="0"/>
            </a:gradFill>
            <a:ln w="19050" cap="flat">
              <a:solidFill>
                <a:srgbClr val="C00000"/>
              </a:solidFill>
              <a:bevel/>
              <a:tailEnd type="oval"/>
            </a:ln>
            <a:effectLst/>
          </p:spPr>
        </p:sp>
        <p:sp>
          <p:nvSpPr>
            <p:cNvPr id="184" name="Text 4675"/>
            <p:cNvSpPr txBox="1"/>
            <p:nvPr/>
          </p:nvSpPr>
          <p:spPr>
            <a:xfrm>
              <a:off x="9188428" y="6367277"/>
              <a:ext cx="967357" cy="12836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27000" tIns="13500" rIns="27000" bIns="13500" rtlCol="0" anchor="ctr"/>
            <a:lstStyle/>
            <a:p>
              <a:r>
                <a:rPr lang="ru-RU" altLang="zh-CN" sz="12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Владеть</a:t>
              </a:r>
              <a:endPara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6" name="Скругленный прямоугольник 175"/>
          <p:cNvSpPr/>
          <p:nvPr/>
        </p:nvSpPr>
        <p:spPr>
          <a:xfrm>
            <a:off x="2812234" y="718132"/>
            <a:ext cx="8533827" cy="5976283"/>
          </a:xfrm>
          <a:prstGeom prst="roundRect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755560"/>
              </a:solidFill>
            </a:endParaRPr>
          </a:p>
        </p:txBody>
      </p:sp>
      <p:sp>
        <p:nvSpPr>
          <p:cNvPr id="80" name="Стрелка углом 79"/>
          <p:cNvSpPr/>
          <p:nvPr/>
        </p:nvSpPr>
        <p:spPr>
          <a:xfrm flipV="1">
            <a:off x="411059" y="553673"/>
            <a:ext cx="945857" cy="2929856"/>
          </a:xfrm>
          <a:prstGeom prst="bentArrow">
            <a:avLst>
              <a:gd name="adj1" fmla="val 11555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902591" y="1996579"/>
            <a:ext cx="1921077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Необходимые знания</a:t>
            </a:r>
            <a:endParaRPr lang="ru-RU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2954323" y="3734499"/>
            <a:ext cx="1921077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Необходимые умения</a:t>
            </a:r>
            <a:endParaRPr lang="ru-RU" sz="1400" dirty="0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rot="5400000">
            <a:off x="2067887" y="3695350"/>
            <a:ext cx="5746459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5055423" y="853159"/>
          <a:ext cx="4211955" cy="1981200"/>
        </p:xfrm>
        <a:graphic>
          <a:graphicData uri="http://schemas.openxmlformats.org/drawingml/2006/table">
            <a:tbl>
              <a:tblPr/>
              <a:tblGrid>
                <a:gridCol w="421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Calibri"/>
                          <a:cs typeface="Times New Roman"/>
                        </a:rPr>
                        <a:t>Устанавливать причины отклонения технологических процессов от требований нормативной технической документации, технических условий, технологических карт, карт трудовых процессов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Calibri"/>
                          <a:cs typeface="Times New Roman"/>
                        </a:rPr>
                        <a:t>Устанавливать причины отклонения результатов работ при прокладке подземных инженерных коммуникаций с применением бестраншейных технологий от требований нормативной технической и проектной документации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Calibri"/>
                          <a:cs typeface="Times New Roman"/>
                        </a:rPr>
                        <a:t>Осуществлять документальное сопровождение работ и мероприятий строительного контроля при прокладке подземных инженерных коммуникаций с применением бестраншейных технологий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Calibri"/>
                          <a:cs typeface="Times New Roman"/>
                        </a:rPr>
                        <a:t>Осуществлять документальное сопровождение работ и мероприятий приемочного контроля законченных видов и этапов работ при прокладке подземных инженерных коммуникаций с применением бестраншейных технологий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0" name="Таблица 89"/>
          <p:cNvGraphicFramePr>
            <a:graphicFrameLocks noGrp="1"/>
          </p:cNvGraphicFramePr>
          <p:nvPr/>
        </p:nvGraphicFramePr>
        <p:xfrm>
          <a:off x="5005090" y="3382720"/>
          <a:ext cx="4211955" cy="3230880"/>
        </p:xfrm>
        <a:graphic>
          <a:graphicData uri="http://schemas.openxmlformats.org/drawingml/2006/table">
            <a:tbl>
              <a:tblPr/>
              <a:tblGrid>
                <a:gridCol w="4211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Calibri"/>
                          <a:cs typeface="Times New Roman"/>
                        </a:rPr>
                        <a:t>Требования законодательства Российской Федерации в сфере технического регулирования в строительстве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Calibri"/>
                          <a:cs typeface="Times New Roman"/>
                        </a:rPr>
                        <a:t>Требования законодательства Российской Федерации к производству строительных работ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Calibri"/>
                          <a:cs typeface="Times New Roman"/>
                        </a:rPr>
                        <a:t>Требования технической документации к порядку приемки скрытых работ при прокладке подземных инженерных коммуникаций с применением бестраншейных технологий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Calibri"/>
                          <a:cs typeface="Times New Roman"/>
                        </a:rPr>
                        <a:t>Правила осуществления работ и мероприятий строительного контроля при прокладке подземных инженерных коммуникаций с применением бестраншейных технологий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Calibri"/>
                          <a:cs typeface="Times New Roman"/>
                        </a:rPr>
                        <a:t>Средства и методы документального и инструментального контроля соблюдения технологических процессов и результатов производства работ при прокладке подземных инженерных коммуникаций с применением бестраншейных технологий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Calibri"/>
                          <a:cs typeface="Times New Roman"/>
                        </a:rPr>
                        <a:t>Методы устранения причин появления дефектов строительных работ (применение альтернативных строительных технологий, повышение квалификации работников)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Calibri"/>
                          <a:cs typeface="Times New Roman"/>
                        </a:rPr>
                        <a:t>Правила ведения исполнительной и учетной документации мероприятий строительного контроля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/>
                          <a:ea typeface="Calibri"/>
                          <a:cs typeface="Times New Roman"/>
                        </a:rPr>
                        <a:t>Правила ведения отчетности по выполненным видам и этапам работ при прокладке подземных инженерных коммуникаций с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64770" marB="647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92" name="Прямая соединительная линия 91"/>
          <p:cNvCxnSpPr/>
          <p:nvPr/>
        </p:nvCxnSpPr>
        <p:spPr>
          <a:xfrm>
            <a:off x="4983061" y="3162650"/>
            <a:ext cx="627496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6490286" y="3730304"/>
            <a:ext cx="5746459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9531292" y="1687585"/>
            <a:ext cx="17183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содержании </a:t>
            </a:r>
          </a:p>
          <a:p>
            <a:pPr algn="ctr"/>
            <a:r>
              <a:rPr lang="ru-RU" sz="1400" dirty="0" smtClean="0"/>
              <a:t>дисциплин</a:t>
            </a:r>
            <a:endParaRPr lang="ru-RU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9507523" y="4407017"/>
            <a:ext cx="17183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 содержании </a:t>
            </a:r>
          </a:p>
          <a:p>
            <a:pPr algn="ctr"/>
            <a:r>
              <a:rPr lang="ru-RU" sz="1400" dirty="0" smtClean="0"/>
              <a:t>дисциплин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5669453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553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Формирование </a:t>
            </a:r>
            <a:r>
              <a:rPr lang="ru-RU" sz="1600" b="1" dirty="0" err="1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компетентностных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моделей</a:t>
            </a:r>
            <a:endParaRPr lang="ru-RU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 rot="5400000">
            <a:off x="523137" y="4817269"/>
            <a:ext cx="1074209" cy="93624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8000"/>
                </a:schemeClr>
              </a:gs>
              <a:gs pos="0">
                <a:schemeClr val="bg1">
                  <a:lumMod val="81000"/>
                </a:schemeClr>
              </a:gs>
            </a:gsLst>
            <a:lin ang="18900000" scaled="0"/>
            <a:tileRect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26"/>
          <p:cNvSpPr txBox="1"/>
          <p:nvPr/>
        </p:nvSpPr>
        <p:spPr>
          <a:xfrm>
            <a:off x="1545373" y="4878980"/>
            <a:ext cx="228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Рекомендации по наличию лабораторных занятий или других особых видов занятий</a:t>
            </a:r>
            <a:endParaRPr lang="zh-CN" altLang="en-US" sz="1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 rot="5400000">
            <a:off x="3769867" y="4783713"/>
            <a:ext cx="1074209" cy="93624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8000"/>
                </a:schemeClr>
              </a:gs>
              <a:gs pos="0">
                <a:schemeClr val="bg1">
                  <a:lumMod val="81000"/>
                </a:schemeClr>
              </a:gs>
            </a:gsLst>
            <a:lin ang="18900000" scaled="0"/>
            <a:tileRect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30"/>
          <p:cNvSpPr txBox="1"/>
          <p:nvPr/>
        </p:nvSpPr>
        <p:spPr>
          <a:xfrm>
            <a:off x="4792119" y="4845420"/>
            <a:ext cx="235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Отсылка к </a:t>
            </a:r>
            <a:r>
              <a:rPr lang="ru-RU" sz="1200" dirty="0" err="1" smtClean="0"/>
              <a:t>компетентностной</a:t>
            </a:r>
            <a:r>
              <a:rPr lang="ru-RU" sz="1200" dirty="0" smtClean="0"/>
              <a:t> модели (указание формируемых компетенций)</a:t>
            </a:r>
            <a:endParaRPr lang="zh-CN" altLang="en-US" sz="12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37"/>
          <p:cNvGrpSpPr/>
          <p:nvPr/>
        </p:nvGrpSpPr>
        <p:grpSpPr>
          <a:xfrm>
            <a:off x="7130642" y="1866994"/>
            <a:ext cx="4790113" cy="4095303"/>
            <a:chOff x="6066039" y="1881632"/>
            <a:chExt cx="4551356" cy="3826536"/>
          </a:xfrm>
        </p:grpSpPr>
        <p:sp>
          <p:nvSpPr>
            <p:cNvPr id="57" name="文本框 38"/>
            <p:cNvSpPr txBox="1"/>
            <p:nvPr/>
          </p:nvSpPr>
          <p:spPr>
            <a:xfrm>
              <a:off x="6946767" y="1881632"/>
              <a:ext cx="2465354" cy="30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500" dirty="0" smtClean="0">
                  <a:solidFill>
                    <a:srgbClr val="0070C0"/>
                  </a:solidFill>
                  <a:latin typeface="Franklin Gothic Medium" pitchFamily="34" charset="0"/>
                  <a:ea typeface="微软雅黑" panose="020B0503020204020204" pitchFamily="34" charset="-122"/>
                </a:rPr>
                <a:t>Проектирование карьеров</a:t>
              </a:r>
              <a:endParaRPr lang="zh-CN" altLang="en-US" sz="1500" dirty="0">
                <a:solidFill>
                  <a:srgbClr val="0070C0"/>
                </a:solidFill>
                <a:latin typeface="Franklin Gothic Medium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39"/>
            <p:cNvSpPr txBox="1"/>
            <p:nvPr/>
          </p:nvSpPr>
          <p:spPr>
            <a:xfrm>
              <a:off x="6066039" y="2645465"/>
              <a:ext cx="4551356" cy="3062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900" dirty="0" smtClean="0"/>
                <a:t>Содержание процесса проектирования, этапы проектирования, содержание проекта, ТЭО, бизнес-плана; методы проектирования, системотехника; отраслевые нормы технологического проектирования, типовые схемы, </a:t>
              </a:r>
              <a:r>
                <a:rPr lang="ru-RU" sz="900" dirty="0" err="1" smtClean="0"/>
                <a:t>СНиПы</a:t>
              </a:r>
              <a:r>
                <a:rPr lang="ru-RU" sz="900" dirty="0" smtClean="0"/>
                <a:t>; обоснование проектных решений: цели, методы обоснования критериев эффективности: экономические, финансовые, технические, экологические и социальные критерии и показатели эффективности, система критериев оценки эффективности инвестиционных проектов; понятие о кондициях; проектирование карьера как объекта: </a:t>
              </a:r>
              <a:r>
                <a:rPr lang="ru-RU" sz="900" dirty="0" err="1" smtClean="0"/>
                <a:t>предпроектная</a:t>
              </a:r>
              <a:r>
                <a:rPr lang="ru-RU" sz="900" dirty="0" smtClean="0"/>
                <a:t> стадия, определение углов наклона бортов, контуров карьера, исследование режима горных работ, определение и коммерческий подсчет запасов, определение производственной мощности, обоснование систем разработки, вскрытия рабочих горизонтов, технологии и комплексной механизации, </a:t>
              </a:r>
              <a:r>
                <a:rPr lang="ru-RU" sz="900" dirty="0" err="1" smtClean="0"/>
                <a:t>отвалообразования</a:t>
              </a:r>
              <a:r>
                <a:rPr lang="ru-RU" sz="900" dirty="0" smtClean="0"/>
                <a:t>, экологических последствий; формирование качества добываемого полезного ископаемого; проектирование карьеров на горизонтальных и пологих залежах: контуры карьера, построение этапного и календарного графиков режима горных работ, обоснование производственной мощности и технологических схем, системы разработки, вскрытия рабочих горизонтов; проектирование карьеров на крутопадающих и наклонных залежах: контуры карьера, построение этапного и календарного графиков режима горных работ, определение запасов, обоснование производственной мощности и технологических схем, системы разработки, вскрытия рабочих горизонтов; формирование альтернативных вариантов; оценка воздействия на окружающую среду, рекультивация нарушенных территорий, охрана окружающей среды; основные технико-экономические показатели; особенности проектирования дражных и </a:t>
              </a:r>
              <a:r>
                <a:rPr lang="ru-RU" sz="900" dirty="0" err="1" smtClean="0"/>
                <a:t>гидромеханизированных</a:t>
              </a:r>
              <a:r>
                <a:rPr lang="ru-RU" sz="900" dirty="0" smtClean="0"/>
                <a:t> работ, карьеров по добыче строительных горных пород и природного камня; ситуационный план предприятия; понятие о риске, </a:t>
              </a:r>
              <a:r>
                <a:rPr lang="ru-RU" sz="900" dirty="0" err="1" smtClean="0"/>
                <a:t>рискфакторы</a:t>
              </a:r>
              <a:r>
                <a:rPr lang="ru-RU" sz="900" dirty="0" smtClean="0"/>
                <a:t> оценки технологических решений</a:t>
              </a:r>
              <a:endParaRPr lang="ru-RU" sz="900" dirty="0"/>
            </a:p>
          </p:txBody>
        </p:sp>
      </p:grpSp>
      <p:sp>
        <p:nvSpPr>
          <p:cNvPr id="62" name="文本框 43"/>
          <p:cNvSpPr txBox="1"/>
          <p:nvPr/>
        </p:nvSpPr>
        <p:spPr>
          <a:xfrm>
            <a:off x="8065964" y="1516302"/>
            <a:ext cx="2594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500" dirty="0" smtClean="0">
                <a:solidFill>
                  <a:srgbClr val="00B0F0"/>
                </a:solidFill>
                <a:latin typeface="Franklin Gothic Medium" pitchFamily="34" charset="0"/>
                <a:ea typeface="微软雅黑" panose="020B0503020204020204" pitchFamily="34" charset="-122"/>
              </a:rPr>
              <a:t>Дисциплина</a:t>
            </a:r>
            <a:endParaRPr lang="zh-CN" altLang="en-US" sz="1500" dirty="0">
              <a:solidFill>
                <a:srgbClr val="00B0F0"/>
              </a:solidFill>
              <a:latin typeface="Franklin Gothic Medium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4" name="直接连接符 45"/>
          <p:cNvCxnSpPr/>
          <p:nvPr/>
        </p:nvCxnSpPr>
        <p:spPr>
          <a:xfrm>
            <a:off x="1062958" y="4459388"/>
            <a:ext cx="5522400" cy="355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46"/>
          <p:cNvGrpSpPr/>
          <p:nvPr/>
        </p:nvGrpSpPr>
        <p:grpSpPr>
          <a:xfrm>
            <a:off x="862718" y="5091237"/>
            <a:ext cx="401996" cy="388308"/>
            <a:chOff x="5099014" y="3772690"/>
            <a:chExt cx="591389" cy="561764"/>
          </a:xfrm>
          <a:solidFill>
            <a:srgbClr val="0070C0"/>
          </a:solidFill>
        </p:grpSpPr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5099014" y="3772690"/>
              <a:ext cx="591389" cy="561764"/>
            </a:xfrm>
            <a:custGeom>
              <a:avLst/>
              <a:gdLst>
                <a:gd name="T0" fmla="*/ 359 w 684"/>
                <a:gd name="T1" fmla="*/ 57 h 650"/>
                <a:gd name="T2" fmla="*/ 331 w 684"/>
                <a:gd name="T3" fmla="*/ 28 h 650"/>
                <a:gd name="T4" fmla="*/ 360 w 684"/>
                <a:gd name="T5" fmla="*/ 0 h 650"/>
                <a:gd name="T6" fmla="*/ 360 w 684"/>
                <a:gd name="T7" fmla="*/ 0 h 650"/>
                <a:gd name="T8" fmla="*/ 360 w 684"/>
                <a:gd name="T9" fmla="*/ 0 h 650"/>
                <a:gd name="T10" fmla="*/ 360 w 684"/>
                <a:gd name="T11" fmla="*/ 0 h 650"/>
                <a:gd name="T12" fmla="*/ 361 w 684"/>
                <a:gd name="T13" fmla="*/ 0 h 650"/>
                <a:gd name="T14" fmla="*/ 361 w 684"/>
                <a:gd name="T15" fmla="*/ 0 h 650"/>
                <a:gd name="T16" fmla="*/ 589 w 684"/>
                <a:gd name="T17" fmla="*/ 95 h 650"/>
                <a:gd name="T18" fmla="*/ 684 w 684"/>
                <a:gd name="T19" fmla="*/ 325 h 650"/>
                <a:gd name="T20" fmla="*/ 589 w 684"/>
                <a:gd name="T21" fmla="*/ 554 h 650"/>
                <a:gd name="T22" fmla="*/ 359 w 684"/>
                <a:gd name="T23" fmla="*/ 650 h 650"/>
                <a:gd name="T24" fmla="*/ 130 w 684"/>
                <a:gd name="T25" fmla="*/ 554 h 650"/>
                <a:gd name="T26" fmla="*/ 34 w 684"/>
                <a:gd name="T27" fmla="*/ 325 h 650"/>
                <a:gd name="T28" fmla="*/ 43 w 684"/>
                <a:gd name="T29" fmla="*/ 253 h 650"/>
                <a:gd name="T30" fmla="*/ 56 w 684"/>
                <a:gd name="T31" fmla="*/ 210 h 650"/>
                <a:gd name="T32" fmla="*/ 15 w 684"/>
                <a:gd name="T33" fmla="*/ 193 h 650"/>
                <a:gd name="T34" fmla="*/ 5 w 684"/>
                <a:gd name="T35" fmla="*/ 187 h 650"/>
                <a:gd name="T36" fmla="*/ 1 w 684"/>
                <a:gd name="T37" fmla="*/ 176 h 650"/>
                <a:gd name="T38" fmla="*/ 2 w 684"/>
                <a:gd name="T39" fmla="*/ 165 h 650"/>
                <a:gd name="T40" fmla="*/ 9 w 684"/>
                <a:gd name="T41" fmla="*/ 155 h 650"/>
                <a:gd name="T42" fmla="*/ 124 w 684"/>
                <a:gd name="T43" fmla="*/ 66 h 650"/>
                <a:gd name="T44" fmla="*/ 134 w 684"/>
                <a:gd name="T45" fmla="*/ 61 h 650"/>
                <a:gd name="T46" fmla="*/ 146 w 684"/>
                <a:gd name="T47" fmla="*/ 63 h 650"/>
                <a:gd name="T48" fmla="*/ 155 w 684"/>
                <a:gd name="T49" fmla="*/ 70 h 650"/>
                <a:gd name="T50" fmla="*/ 159 w 684"/>
                <a:gd name="T51" fmla="*/ 80 h 650"/>
                <a:gd name="T52" fmla="*/ 180 w 684"/>
                <a:gd name="T53" fmla="*/ 224 h 650"/>
                <a:gd name="T54" fmla="*/ 178 w 684"/>
                <a:gd name="T55" fmla="*/ 236 h 650"/>
                <a:gd name="T56" fmla="*/ 171 w 684"/>
                <a:gd name="T57" fmla="*/ 245 h 650"/>
                <a:gd name="T58" fmla="*/ 161 w 684"/>
                <a:gd name="T59" fmla="*/ 249 h 650"/>
                <a:gd name="T60" fmla="*/ 149 w 684"/>
                <a:gd name="T61" fmla="*/ 248 h 650"/>
                <a:gd name="T62" fmla="*/ 108 w 684"/>
                <a:gd name="T63" fmla="*/ 231 h 650"/>
                <a:gd name="T64" fmla="*/ 98 w 684"/>
                <a:gd name="T65" fmla="*/ 266 h 650"/>
                <a:gd name="T66" fmla="*/ 92 w 684"/>
                <a:gd name="T67" fmla="*/ 325 h 650"/>
                <a:gd name="T68" fmla="*/ 170 w 684"/>
                <a:gd name="T69" fmla="*/ 514 h 650"/>
                <a:gd name="T70" fmla="*/ 359 w 684"/>
                <a:gd name="T71" fmla="*/ 592 h 650"/>
                <a:gd name="T72" fmla="*/ 549 w 684"/>
                <a:gd name="T73" fmla="*/ 514 h 650"/>
                <a:gd name="T74" fmla="*/ 627 w 684"/>
                <a:gd name="T75" fmla="*/ 325 h 650"/>
                <a:gd name="T76" fmla="*/ 549 w 684"/>
                <a:gd name="T77" fmla="*/ 136 h 650"/>
                <a:gd name="T78" fmla="*/ 360 w 684"/>
                <a:gd name="T79" fmla="*/ 57 h 650"/>
                <a:gd name="T80" fmla="*/ 360 w 684"/>
                <a:gd name="T81" fmla="*/ 57 h 650"/>
                <a:gd name="T82" fmla="*/ 360 w 684"/>
                <a:gd name="T83" fmla="*/ 57 h 650"/>
                <a:gd name="T84" fmla="*/ 360 w 684"/>
                <a:gd name="T85" fmla="*/ 57 h 650"/>
                <a:gd name="T86" fmla="*/ 359 w 684"/>
                <a:gd name="T87" fmla="*/ 5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4" h="650">
                  <a:moveTo>
                    <a:pt x="359" y="57"/>
                  </a:moveTo>
                  <a:cubicBezTo>
                    <a:pt x="343" y="57"/>
                    <a:pt x="331" y="44"/>
                    <a:pt x="331" y="28"/>
                  </a:cubicBezTo>
                  <a:cubicBezTo>
                    <a:pt x="331" y="13"/>
                    <a:pt x="344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450" y="0"/>
                    <a:pt x="531" y="37"/>
                    <a:pt x="589" y="95"/>
                  </a:cubicBezTo>
                  <a:cubicBezTo>
                    <a:pt x="648" y="154"/>
                    <a:pt x="684" y="235"/>
                    <a:pt x="684" y="325"/>
                  </a:cubicBezTo>
                  <a:cubicBezTo>
                    <a:pt x="684" y="414"/>
                    <a:pt x="648" y="496"/>
                    <a:pt x="589" y="554"/>
                  </a:cubicBezTo>
                  <a:cubicBezTo>
                    <a:pt x="530" y="613"/>
                    <a:pt x="449" y="650"/>
                    <a:pt x="359" y="650"/>
                  </a:cubicBezTo>
                  <a:cubicBezTo>
                    <a:pt x="270" y="650"/>
                    <a:pt x="188" y="613"/>
                    <a:pt x="130" y="554"/>
                  </a:cubicBezTo>
                  <a:cubicBezTo>
                    <a:pt x="71" y="496"/>
                    <a:pt x="34" y="414"/>
                    <a:pt x="34" y="325"/>
                  </a:cubicBezTo>
                  <a:cubicBezTo>
                    <a:pt x="34" y="301"/>
                    <a:pt x="37" y="277"/>
                    <a:pt x="43" y="253"/>
                  </a:cubicBezTo>
                  <a:cubicBezTo>
                    <a:pt x="46" y="238"/>
                    <a:pt x="50" y="224"/>
                    <a:pt x="56" y="210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1" y="192"/>
                    <a:pt x="8" y="190"/>
                    <a:pt x="5" y="187"/>
                  </a:cubicBezTo>
                  <a:cubicBezTo>
                    <a:pt x="3" y="183"/>
                    <a:pt x="1" y="180"/>
                    <a:pt x="1" y="176"/>
                  </a:cubicBezTo>
                  <a:cubicBezTo>
                    <a:pt x="0" y="172"/>
                    <a:pt x="1" y="168"/>
                    <a:pt x="2" y="165"/>
                  </a:cubicBezTo>
                  <a:cubicBezTo>
                    <a:pt x="4" y="161"/>
                    <a:pt x="6" y="158"/>
                    <a:pt x="9" y="155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7" y="63"/>
                    <a:pt x="131" y="62"/>
                    <a:pt x="134" y="61"/>
                  </a:cubicBezTo>
                  <a:cubicBezTo>
                    <a:pt x="138" y="61"/>
                    <a:pt x="142" y="61"/>
                    <a:pt x="146" y="63"/>
                  </a:cubicBezTo>
                  <a:cubicBezTo>
                    <a:pt x="149" y="64"/>
                    <a:pt x="153" y="67"/>
                    <a:pt x="155" y="70"/>
                  </a:cubicBezTo>
                  <a:cubicBezTo>
                    <a:pt x="157" y="73"/>
                    <a:pt x="159" y="76"/>
                    <a:pt x="159" y="8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80" y="228"/>
                    <a:pt x="180" y="232"/>
                    <a:pt x="178" y="236"/>
                  </a:cubicBezTo>
                  <a:cubicBezTo>
                    <a:pt x="177" y="239"/>
                    <a:pt x="175" y="242"/>
                    <a:pt x="171" y="245"/>
                  </a:cubicBezTo>
                  <a:cubicBezTo>
                    <a:pt x="168" y="247"/>
                    <a:pt x="165" y="249"/>
                    <a:pt x="161" y="249"/>
                  </a:cubicBezTo>
                  <a:cubicBezTo>
                    <a:pt x="157" y="250"/>
                    <a:pt x="153" y="249"/>
                    <a:pt x="149" y="248"/>
                  </a:cubicBezTo>
                  <a:cubicBezTo>
                    <a:pt x="108" y="231"/>
                    <a:pt x="108" y="231"/>
                    <a:pt x="108" y="231"/>
                  </a:cubicBezTo>
                  <a:cubicBezTo>
                    <a:pt x="104" y="243"/>
                    <a:pt x="101" y="254"/>
                    <a:pt x="98" y="266"/>
                  </a:cubicBezTo>
                  <a:cubicBezTo>
                    <a:pt x="94" y="285"/>
                    <a:pt x="92" y="305"/>
                    <a:pt x="92" y="325"/>
                  </a:cubicBezTo>
                  <a:cubicBezTo>
                    <a:pt x="92" y="399"/>
                    <a:pt x="122" y="466"/>
                    <a:pt x="170" y="514"/>
                  </a:cubicBezTo>
                  <a:cubicBezTo>
                    <a:pt x="219" y="562"/>
                    <a:pt x="285" y="592"/>
                    <a:pt x="359" y="592"/>
                  </a:cubicBezTo>
                  <a:cubicBezTo>
                    <a:pt x="433" y="592"/>
                    <a:pt x="500" y="562"/>
                    <a:pt x="549" y="514"/>
                  </a:cubicBezTo>
                  <a:cubicBezTo>
                    <a:pt x="597" y="466"/>
                    <a:pt x="627" y="399"/>
                    <a:pt x="627" y="325"/>
                  </a:cubicBezTo>
                  <a:cubicBezTo>
                    <a:pt x="627" y="251"/>
                    <a:pt x="597" y="184"/>
                    <a:pt x="549" y="136"/>
                  </a:cubicBezTo>
                  <a:cubicBezTo>
                    <a:pt x="501" y="87"/>
                    <a:pt x="434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60" y="57"/>
                    <a:pt x="360" y="57"/>
                    <a:pt x="360" y="57"/>
                  </a:cubicBezTo>
                  <a:cubicBezTo>
                    <a:pt x="359" y="57"/>
                    <a:pt x="359" y="57"/>
                    <a:pt x="35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15"/>
            <p:cNvSpPr>
              <a:spLocks noEditPoints="1"/>
            </p:cNvSpPr>
            <p:nvPr/>
          </p:nvSpPr>
          <p:spPr bwMode="auto">
            <a:xfrm>
              <a:off x="5268348" y="3850225"/>
              <a:ext cx="217976" cy="344885"/>
            </a:xfrm>
            <a:custGeom>
              <a:avLst/>
              <a:gdLst>
                <a:gd name="T0" fmla="*/ 51 w 252"/>
                <a:gd name="T1" fmla="*/ 388 h 399"/>
                <a:gd name="T2" fmla="*/ 11 w 252"/>
                <a:gd name="T3" fmla="*/ 388 h 399"/>
                <a:gd name="T4" fmla="*/ 11 w 252"/>
                <a:gd name="T5" fmla="*/ 347 h 399"/>
                <a:gd name="T6" fmla="*/ 84 w 252"/>
                <a:gd name="T7" fmla="*/ 274 h 399"/>
                <a:gd name="T8" fmla="*/ 75 w 252"/>
                <a:gd name="T9" fmla="*/ 235 h 399"/>
                <a:gd name="T10" fmla="*/ 101 w 252"/>
                <a:gd name="T11" fmla="*/ 172 h 399"/>
                <a:gd name="T12" fmla="*/ 144 w 252"/>
                <a:gd name="T13" fmla="*/ 149 h 399"/>
                <a:gd name="T14" fmla="*/ 144 w 252"/>
                <a:gd name="T15" fmla="*/ 19 h 399"/>
                <a:gd name="T16" fmla="*/ 163 w 252"/>
                <a:gd name="T17" fmla="*/ 0 h 399"/>
                <a:gd name="T18" fmla="*/ 183 w 252"/>
                <a:gd name="T19" fmla="*/ 19 h 399"/>
                <a:gd name="T20" fmla="*/ 183 w 252"/>
                <a:gd name="T21" fmla="*/ 149 h 399"/>
                <a:gd name="T22" fmla="*/ 226 w 252"/>
                <a:gd name="T23" fmla="*/ 172 h 399"/>
                <a:gd name="T24" fmla="*/ 252 w 252"/>
                <a:gd name="T25" fmla="*/ 235 h 399"/>
                <a:gd name="T26" fmla="*/ 226 w 252"/>
                <a:gd name="T27" fmla="*/ 297 h 399"/>
                <a:gd name="T28" fmla="*/ 163 w 252"/>
                <a:gd name="T29" fmla="*/ 323 h 399"/>
                <a:gd name="T30" fmla="*/ 125 w 252"/>
                <a:gd name="T31" fmla="*/ 314 h 399"/>
                <a:gd name="T32" fmla="*/ 51 w 252"/>
                <a:gd name="T33" fmla="*/ 388 h 399"/>
                <a:gd name="T34" fmla="*/ 190 w 252"/>
                <a:gd name="T35" fmla="*/ 208 h 399"/>
                <a:gd name="T36" fmla="*/ 163 w 252"/>
                <a:gd name="T37" fmla="*/ 197 h 399"/>
                <a:gd name="T38" fmla="*/ 137 w 252"/>
                <a:gd name="T39" fmla="*/ 208 h 399"/>
                <a:gd name="T40" fmla="*/ 126 w 252"/>
                <a:gd name="T41" fmla="*/ 235 h 399"/>
                <a:gd name="T42" fmla="*/ 137 w 252"/>
                <a:gd name="T43" fmla="*/ 261 h 399"/>
                <a:gd name="T44" fmla="*/ 163 w 252"/>
                <a:gd name="T45" fmla="*/ 272 h 399"/>
                <a:gd name="T46" fmla="*/ 190 w 252"/>
                <a:gd name="T47" fmla="*/ 261 h 399"/>
                <a:gd name="T48" fmla="*/ 201 w 252"/>
                <a:gd name="T49" fmla="*/ 235 h 399"/>
                <a:gd name="T50" fmla="*/ 190 w 252"/>
                <a:gd name="T51" fmla="*/ 20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2" h="399">
                  <a:moveTo>
                    <a:pt x="51" y="388"/>
                  </a:moveTo>
                  <a:cubicBezTo>
                    <a:pt x="40" y="399"/>
                    <a:pt x="22" y="399"/>
                    <a:pt x="11" y="388"/>
                  </a:cubicBezTo>
                  <a:cubicBezTo>
                    <a:pt x="0" y="377"/>
                    <a:pt x="0" y="359"/>
                    <a:pt x="11" y="347"/>
                  </a:cubicBezTo>
                  <a:cubicBezTo>
                    <a:pt x="84" y="274"/>
                    <a:pt x="84" y="274"/>
                    <a:pt x="84" y="274"/>
                  </a:cubicBezTo>
                  <a:cubicBezTo>
                    <a:pt x="78" y="262"/>
                    <a:pt x="75" y="249"/>
                    <a:pt x="75" y="235"/>
                  </a:cubicBezTo>
                  <a:cubicBezTo>
                    <a:pt x="75" y="210"/>
                    <a:pt x="85" y="188"/>
                    <a:pt x="101" y="172"/>
                  </a:cubicBezTo>
                  <a:cubicBezTo>
                    <a:pt x="113" y="161"/>
                    <a:pt x="128" y="152"/>
                    <a:pt x="144" y="149"/>
                  </a:cubicBezTo>
                  <a:cubicBezTo>
                    <a:pt x="144" y="19"/>
                    <a:pt x="144" y="19"/>
                    <a:pt x="144" y="19"/>
                  </a:cubicBezTo>
                  <a:cubicBezTo>
                    <a:pt x="144" y="8"/>
                    <a:pt x="153" y="0"/>
                    <a:pt x="163" y="0"/>
                  </a:cubicBezTo>
                  <a:cubicBezTo>
                    <a:pt x="174" y="0"/>
                    <a:pt x="183" y="8"/>
                    <a:pt x="183" y="1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99" y="152"/>
                    <a:pt x="214" y="161"/>
                    <a:pt x="226" y="172"/>
                  </a:cubicBezTo>
                  <a:cubicBezTo>
                    <a:pt x="242" y="188"/>
                    <a:pt x="252" y="210"/>
                    <a:pt x="252" y="235"/>
                  </a:cubicBezTo>
                  <a:cubicBezTo>
                    <a:pt x="252" y="259"/>
                    <a:pt x="242" y="281"/>
                    <a:pt x="226" y="297"/>
                  </a:cubicBezTo>
                  <a:cubicBezTo>
                    <a:pt x="210" y="313"/>
                    <a:pt x="188" y="323"/>
                    <a:pt x="163" y="323"/>
                  </a:cubicBezTo>
                  <a:cubicBezTo>
                    <a:pt x="150" y="323"/>
                    <a:pt x="136" y="320"/>
                    <a:pt x="125" y="314"/>
                  </a:cubicBezTo>
                  <a:cubicBezTo>
                    <a:pt x="51" y="388"/>
                    <a:pt x="51" y="388"/>
                    <a:pt x="51" y="388"/>
                  </a:cubicBezTo>
                  <a:close/>
                  <a:moveTo>
                    <a:pt x="190" y="208"/>
                  </a:moveTo>
                  <a:cubicBezTo>
                    <a:pt x="183" y="201"/>
                    <a:pt x="174" y="197"/>
                    <a:pt x="163" y="197"/>
                  </a:cubicBezTo>
                  <a:cubicBezTo>
                    <a:pt x="153" y="197"/>
                    <a:pt x="144" y="201"/>
                    <a:pt x="137" y="208"/>
                  </a:cubicBezTo>
                  <a:cubicBezTo>
                    <a:pt x="130" y="215"/>
                    <a:pt x="126" y="224"/>
                    <a:pt x="126" y="235"/>
                  </a:cubicBezTo>
                  <a:cubicBezTo>
                    <a:pt x="126" y="245"/>
                    <a:pt x="130" y="254"/>
                    <a:pt x="137" y="261"/>
                  </a:cubicBezTo>
                  <a:cubicBezTo>
                    <a:pt x="144" y="268"/>
                    <a:pt x="153" y="272"/>
                    <a:pt x="163" y="272"/>
                  </a:cubicBezTo>
                  <a:cubicBezTo>
                    <a:pt x="174" y="272"/>
                    <a:pt x="183" y="268"/>
                    <a:pt x="190" y="261"/>
                  </a:cubicBezTo>
                  <a:cubicBezTo>
                    <a:pt x="197" y="254"/>
                    <a:pt x="201" y="245"/>
                    <a:pt x="201" y="235"/>
                  </a:cubicBezTo>
                  <a:cubicBezTo>
                    <a:pt x="201" y="224"/>
                    <a:pt x="197" y="215"/>
                    <a:pt x="190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49"/>
          <p:cNvGrpSpPr/>
          <p:nvPr/>
        </p:nvGrpSpPr>
        <p:grpSpPr>
          <a:xfrm>
            <a:off x="4124700" y="5011334"/>
            <a:ext cx="355561" cy="481006"/>
            <a:chOff x="7976594" y="2279040"/>
            <a:chExt cx="528116" cy="702571"/>
          </a:xfrm>
          <a:solidFill>
            <a:srgbClr val="00B0F0"/>
          </a:solidFill>
        </p:grpSpPr>
        <p:sp>
          <p:nvSpPr>
            <p:cNvPr id="69" name="Freeform 23"/>
            <p:cNvSpPr>
              <a:spLocks noEditPoints="1"/>
            </p:cNvSpPr>
            <p:nvPr/>
          </p:nvSpPr>
          <p:spPr bwMode="auto">
            <a:xfrm>
              <a:off x="7976594" y="2279040"/>
              <a:ext cx="519705" cy="702571"/>
            </a:xfrm>
            <a:custGeom>
              <a:avLst/>
              <a:gdLst>
                <a:gd name="T0" fmla="*/ 592 w 601"/>
                <a:gd name="T1" fmla="*/ 600 h 813"/>
                <a:gd name="T2" fmla="*/ 374 w 601"/>
                <a:gd name="T3" fmla="*/ 589 h 813"/>
                <a:gd name="T4" fmla="*/ 374 w 601"/>
                <a:gd name="T5" fmla="*/ 423 h 813"/>
                <a:gd name="T6" fmla="*/ 601 w 601"/>
                <a:gd name="T7" fmla="*/ 435 h 813"/>
                <a:gd name="T8" fmla="*/ 533 w 601"/>
                <a:gd name="T9" fmla="*/ 514 h 813"/>
                <a:gd name="T10" fmla="*/ 592 w 601"/>
                <a:gd name="T11" fmla="*/ 600 h 813"/>
                <a:gd name="T12" fmla="*/ 253 w 601"/>
                <a:gd name="T13" fmla="*/ 44 h 813"/>
                <a:gd name="T14" fmla="*/ 298 w 601"/>
                <a:gd name="T15" fmla="*/ 0 h 813"/>
                <a:gd name="T16" fmla="*/ 342 w 601"/>
                <a:gd name="T17" fmla="*/ 44 h 813"/>
                <a:gd name="T18" fmla="*/ 342 w 601"/>
                <a:gd name="T19" fmla="*/ 103 h 813"/>
                <a:gd name="T20" fmla="*/ 253 w 601"/>
                <a:gd name="T21" fmla="*/ 108 h 813"/>
                <a:gd name="T22" fmla="*/ 253 w 601"/>
                <a:gd name="T23" fmla="*/ 44 h 813"/>
                <a:gd name="T24" fmla="*/ 342 w 601"/>
                <a:gd name="T25" fmla="*/ 332 h 813"/>
                <a:gd name="T26" fmla="*/ 342 w 601"/>
                <a:gd name="T27" fmla="*/ 737 h 813"/>
                <a:gd name="T28" fmla="*/ 355 w 601"/>
                <a:gd name="T29" fmla="*/ 750 h 813"/>
                <a:gd name="T30" fmla="*/ 380 w 601"/>
                <a:gd name="T31" fmla="*/ 750 h 813"/>
                <a:gd name="T32" fmla="*/ 415 w 601"/>
                <a:gd name="T33" fmla="*/ 786 h 813"/>
                <a:gd name="T34" fmla="*/ 415 w 601"/>
                <a:gd name="T35" fmla="*/ 813 h 813"/>
                <a:gd name="T36" fmla="*/ 180 w 601"/>
                <a:gd name="T37" fmla="*/ 813 h 813"/>
                <a:gd name="T38" fmla="*/ 180 w 601"/>
                <a:gd name="T39" fmla="*/ 786 h 813"/>
                <a:gd name="T40" fmla="*/ 216 w 601"/>
                <a:gd name="T41" fmla="*/ 750 h 813"/>
                <a:gd name="T42" fmla="*/ 240 w 601"/>
                <a:gd name="T43" fmla="*/ 750 h 813"/>
                <a:gd name="T44" fmla="*/ 253 w 601"/>
                <a:gd name="T45" fmla="*/ 737 h 813"/>
                <a:gd name="T46" fmla="*/ 253 w 601"/>
                <a:gd name="T47" fmla="*/ 337 h 813"/>
                <a:gd name="T48" fmla="*/ 342 w 601"/>
                <a:gd name="T49" fmla="*/ 332 h 813"/>
                <a:gd name="T50" fmla="*/ 221 w 601"/>
                <a:gd name="T51" fmla="*/ 581 h 813"/>
                <a:gd name="T52" fmla="*/ 59 w 601"/>
                <a:gd name="T53" fmla="*/ 572 h 813"/>
                <a:gd name="T54" fmla="*/ 0 w 601"/>
                <a:gd name="T55" fmla="*/ 486 h 813"/>
                <a:gd name="T56" fmla="*/ 68 w 601"/>
                <a:gd name="T57" fmla="*/ 407 h 813"/>
                <a:gd name="T58" fmla="*/ 221 w 601"/>
                <a:gd name="T59" fmla="*/ 415 h 813"/>
                <a:gd name="T60" fmla="*/ 221 w 601"/>
                <a:gd name="T61" fmla="*/ 581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1" h="813">
                  <a:moveTo>
                    <a:pt x="592" y="600"/>
                  </a:moveTo>
                  <a:cubicBezTo>
                    <a:pt x="374" y="589"/>
                    <a:pt x="374" y="589"/>
                    <a:pt x="374" y="589"/>
                  </a:cubicBezTo>
                  <a:cubicBezTo>
                    <a:pt x="374" y="423"/>
                    <a:pt x="374" y="423"/>
                    <a:pt x="374" y="423"/>
                  </a:cubicBezTo>
                  <a:cubicBezTo>
                    <a:pt x="601" y="435"/>
                    <a:pt x="601" y="435"/>
                    <a:pt x="601" y="435"/>
                  </a:cubicBezTo>
                  <a:cubicBezTo>
                    <a:pt x="533" y="514"/>
                    <a:pt x="533" y="514"/>
                    <a:pt x="533" y="514"/>
                  </a:cubicBezTo>
                  <a:cubicBezTo>
                    <a:pt x="592" y="600"/>
                    <a:pt x="592" y="600"/>
                    <a:pt x="592" y="600"/>
                  </a:cubicBezTo>
                  <a:close/>
                  <a:moveTo>
                    <a:pt x="253" y="44"/>
                  </a:moveTo>
                  <a:cubicBezTo>
                    <a:pt x="253" y="20"/>
                    <a:pt x="273" y="0"/>
                    <a:pt x="298" y="0"/>
                  </a:cubicBezTo>
                  <a:cubicBezTo>
                    <a:pt x="322" y="0"/>
                    <a:pt x="342" y="20"/>
                    <a:pt x="342" y="44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253" y="108"/>
                    <a:pt x="253" y="108"/>
                    <a:pt x="253" y="108"/>
                  </a:cubicBezTo>
                  <a:cubicBezTo>
                    <a:pt x="253" y="44"/>
                    <a:pt x="253" y="44"/>
                    <a:pt x="253" y="44"/>
                  </a:cubicBezTo>
                  <a:close/>
                  <a:moveTo>
                    <a:pt x="342" y="332"/>
                  </a:moveTo>
                  <a:cubicBezTo>
                    <a:pt x="342" y="737"/>
                    <a:pt x="342" y="737"/>
                    <a:pt x="342" y="737"/>
                  </a:cubicBezTo>
                  <a:cubicBezTo>
                    <a:pt x="342" y="744"/>
                    <a:pt x="348" y="750"/>
                    <a:pt x="355" y="750"/>
                  </a:cubicBezTo>
                  <a:cubicBezTo>
                    <a:pt x="380" y="750"/>
                    <a:pt x="380" y="750"/>
                    <a:pt x="380" y="750"/>
                  </a:cubicBezTo>
                  <a:cubicBezTo>
                    <a:pt x="399" y="750"/>
                    <a:pt x="415" y="766"/>
                    <a:pt x="415" y="786"/>
                  </a:cubicBezTo>
                  <a:cubicBezTo>
                    <a:pt x="415" y="813"/>
                    <a:pt x="415" y="813"/>
                    <a:pt x="415" y="813"/>
                  </a:cubicBezTo>
                  <a:cubicBezTo>
                    <a:pt x="180" y="813"/>
                    <a:pt x="180" y="813"/>
                    <a:pt x="180" y="813"/>
                  </a:cubicBezTo>
                  <a:cubicBezTo>
                    <a:pt x="180" y="786"/>
                    <a:pt x="180" y="786"/>
                    <a:pt x="180" y="786"/>
                  </a:cubicBezTo>
                  <a:cubicBezTo>
                    <a:pt x="180" y="766"/>
                    <a:pt x="196" y="750"/>
                    <a:pt x="216" y="750"/>
                  </a:cubicBezTo>
                  <a:cubicBezTo>
                    <a:pt x="240" y="750"/>
                    <a:pt x="240" y="750"/>
                    <a:pt x="240" y="750"/>
                  </a:cubicBezTo>
                  <a:cubicBezTo>
                    <a:pt x="247" y="750"/>
                    <a:pt x="253" y="744"/>
                    <a:pt x="253" y="737"/>
                  </a:cubicBezTo>
                  <a:cubicBezTo>
                    <a:pt x="253" y="337"/>
                    <a:pt x="253" y="337"/>
                    <a:pt x="253" y="337"/>
                  </a:cubicBezTo>
                  <a:cubicBezTo>
                    <a:pt x="342" y="332"/>
                    <a:pt x="342" y="332"/>
                    <a:pt x="342" y="332"/>
                  </a:cubicBezTo>
                  <a:close/>
                  <a:moveTo>
                    <a:pt x="221" y="581"/>
                  </a:moveTo>
                  <a:cubicBezTo>
                    <a:pt x="59" y="572"/>
                    <a:pt x="59" y="572"/>
                    <a:pt x="59" y="572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68" y="407"/>
                    <a:pt x="68" y="407"/>
                    <a:pt x="68" y="407"/>
                  </a:cubicBezTo>
                  <a:cubicBezTo>
                    <a:pt x="221" y="415"/>
                    <a:pt x="221" y="415"/>
                    <a:pt x="221" y="415"/>
                  </a:cubicBezTo>
                  <a:cubicBezTo>
                    <a:pt x="221" y="581"/>
                    <a:pt x="221" y="581"/>
                    <a:pt x="221" y="5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24"/>
            <p:cNvSpPr>
              <a:spLocks/>
            </p:cNvSpPr>
            <p:nvPr/>
          </p:nvSpPr>
          <p:spPr bwMode="auto">
            <a:xfrm>
              <a:off x="7985371" y="2386200"/>
              <a:ext cx="519339" cy="166774"/>
            </a:xfrm>
            <a:custGeom>
              <a:avLst/>
              <a:gdLst>
                <a:gd name="T0" fmla="*/ 0 w 1420"/>
                <a:gd name="T1" fmla="*/ 66 h 456"/>
                <a:gd name="T2" fmla="*/ 631 w 1420"/>
                <a:gd name="T3" fmla="*/ 33 h 456"/>
                <a:gd name="T4" fmla="*/ 1259 w 1420"/>
                <a:gd name="T5" fmla="*/ 0 h 456"/>
                <a:gd name="T6" fmla="*/ 1420 w 1420"/>
                <a:gd name="T7" fmla="*/ 189 h 456"/>
                <a:gd name="T8" fmla="*/ 1281 w 1420"/>
                <a:gd name="T9" fmla="*/ 390 h 456"/>
                <a:gd name="T10" fmla="*/ 650 w 1420"/>
                <a:gd name="T11" fmla="*/ 423 h 456"/>
                <a:gd name="T12" fmla="*/ 21 w 1420"/>
                <a:gd name="T13" fmla="*/ 456 h 456"/>
                <a:gd name="T14" fmla="*/ 160 w 1420"/>
                <a:gd name="T15" fmla="*/ 253 h 456"/>
                <a:gd name="T16" fmla="*/ 0 w 1420"/>
                <a:gd name="T17" fmla="*/ 66 h 456"/>
                <a:gd name="T18" fmla="*/ 0 w 1420"/>
                <a:gd name="T19" fmla="*/ 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0" h="456">
                  <a:moveTo>
                    <a:pt x="0" y="66"/>
                  </a:moveTo>
                  <a:lnTo>
                    <a:pt x="631" y="33"/>
                  </a:lnTo>
                  <a:lnTo>
                    <a:pt x="1259" y="0"/>
                  </a:lnTo>
                  <a:lnTo>
                    <a:pt x="1420" y="189"/>
                  </a:lnTo>
                  <a:lnTo>
                    <a:pt x="1281" y="390"/>
                  </a:lnTo>
                  <a:lnTo>
                    <a:pt x="650" y="423"/>
                  </a:lnTo>
                  <a:lnTo>
                    <a:pt x="21" y="456"/>
                  </a:lnTo>
                  <a:lnTo>
                    <a:pt x="160" y="253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9158" t="20697" r="8567" b="22275"/>
          <a:stretch>
            <a:fillRect/>
          </a:stretch>
        </p:blipFill>
        <p:spPr bwMode="auto">
          <a:xfrm>
            <a:off x="1241571" y="1535186"/>
            <a:ext cx="5192202" cy="2399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9" name="Прямоугольник 78"/>
          <p:cNvSpPr/>
          <p:nvPr/>
        </p:nvSpPr>
        <p:spPr>
          <a:xfrm>
            <a:off x="7237626" y="2313157"/>
            <a:ext cx="3823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Краткое дидактическое содержание: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0981050" y="20760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1026" t="37531" r="27778" b="37550"/>
          <a:stretch>
            <a:fillRect/>
          </a:stretch>
        </p:blipFill>
        <p:spPr bwMode="auto">
          <a:xfrm>
            <a:off x="1771649" y="1247775"/>
            <a:ext cx="800634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1" descr="合作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72273" y="367665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圆角矩形 6"/>
          <p:cNvSpPr/>
          <p:nvPr/>
        </p:nvSpPr>
        <p:spPr>
          <a:xfrm>
            <a:off x="144118" y="78884"/>
            <a:ext cx="5669453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7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9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2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43719" y="105774"/>
            <a:ext cx="5530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П. 3.5</a:t>
            </a:r>
            <a:endParaRPr lang="ru-RU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820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B4C7083-316C-40DA-8C34-0C462B97A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54" y="5405116"/>
            <a:ext cx="4070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12">
            <a:extLst>
              <a:ext uri="{FF2B5EF4-FFF2-40B4-BE49-F238E27FC236}">
                <a16:creationId xmlns:a16="http://schemas.microsoft.com/office/drawing/2014/main" id="{3E2D8B10-0A9D-462D-AA8B-A342D5567D53}"/>
              </a:ext>
            </a:extLst>
          </p:cNvPr>
          <p:cNvSpPr>
            <a:spLocks/>
          </p:cNvSpPr>
          <p:nvPr/>
        </p:nvSpPr>
        <p:spPr bwMode="auto">
          <a:xfrm>
            <a:off x="3819646" y="1461452"/>
            <a:ext cx="3981840" cy="4104225"/>
          </a:xfrm>
          <a:custGeom>
            <a:avLst/>
            <a:gdLst>
              <a:gd name="T0" fmla="*/ 918 w 2296"/>
              <a:gd name="T1" fmla="*/ 0 h 2387"/>
              <a:gd name="T2" fmla="*/ 1378 w 2296"/>
              <a:gd name="T3" fmla="*/ 0 h 2387"/>
              <a:gd name="T4" fmla="*/ 2064 w 2296"/>
              <a:gd name="T5" fmla="*/ 400 h 2387"/>
              <a:gd name="T6" fmla="*/ 2294 w 2296"/>
              <a:gd name="T7" fmla="*/ 800 h 2387"/>
              <a:gd name="T8" fmla="*/ 2296 w 2296"/>
              <a:gd name="T9" fmla="*/ 1594 h 2387"/>
              <a:gd name="T10" fmla="*/ 2067 w 2296"/>
              <a:gd name="T11" fmla="*/ 1984 h 2387"/>
              <a:gd name="T12" fmla="*/ 1382 w 2296"/>
              <a:gd name="T13" fmla="*/ 2387 h 2387"/>
              <a:gd name="T14" fmla="*/ 916 w 2296"/>
              <a:gd name="T15" fmla="*/ 2387 h 2387"/>
              <a:gd name="T16" fmla="*/ 229 w 2296"/>
              <a:gd name="T17" fmla="*/ 1987 h 2387"/>
              <a:gd name="T18" fmla="*/ 0 w 2296"/>
              <a:gd name="T19" fmla="*/ 1590 h 2387"/>
              <a:gd name="T20" fmla="*/ 4 w 2296"/>
              <a:gd name="T21" fmla="*/ 796 h 2387"/>
              <a:gd name="T22" fmla="*/ 227 w 2296"/>
              <a:gd name="T23" fmla="*/ 400 h 2387"/>
              <a:gd name="T24" fmla="*/ 918 w 2296"/>
              <a:gd name="T25" fmla="*/ 0 h 238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96"/>
              <a:gd name="T40" fmla="*/ 0 h 2387"/>
              <a:gd name="T41" fmla="*/ 2296 w 2296"/>
              <a:gd name="T42" fmla="*/ 2387 h 238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96" h="2387">
                <a:moveTo>
                  <a:pt x="918" y="0"/>
                </a:moveTo>
                <a:lnTo>
                  <a:pt x="1378" y="0"/>
                </a:lnTo>
                <a:lnTo>
                  <a:pt x="2064" y="400"/>
                </a:lnTo>
                <a:lnTo>
                  <a:pt x="2294" y="800"/>
                </a:lnTo>
                <a:lnTo>
                  <a:pt x="2296" y="1594"/>
                </a:lnTo>
                <a:lnTo>
                  <a:pt x="2067" y="1984"/>
                </a:lnTo>
                <a:lnTo>
                  <a:pt x="1382" y="2387"/>
                </a:lnTo>
                <a:lnTo>
                  <a:pt x="916" y="2387"/>
                </a:lnTo>
                <a:lnTo>
                  <a:pt x="229" y="1987"/>
                </a:lnTo>
                <a:lnTo>
                  <a:pt x="0" y="1590"/>
                </a:lnTo>
                <a:lnTo>
                  <a:pt x="4" y="796"/>
                </a:lnTo>
                <a:lnTo>
                  <a:pt x="227" y="400"/>
                </a:lnTo>
                <a:lnTo>
                  <a:pt x="918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rgbClr val="CECEC4"/>
              </a:gs>
            </a:gsLst>
            <a:lin ang="0" scaled="1"/>
          </a:gradFill>
          <a:ln w="9525" cap="flat">
            <a:solidFill>
              <a:srgbClr val="CECEC4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endParaRPr lang="zh-TW" altLang="en-US">
              <a:ea typeface="PMingLiU" pitchFamily="18" charset="-120"/>
            </a:endParaRPr>
          </a:p>
        </p:txBody>
      </p:sp>
      <p:grpSp>
        <p:nvGrpSpPr>
          <p:cNvPr id="2" name="Gruppieren 17">
            <a:extLst>
              <a:ext uri="{FF2B5EF4-FFF2-40B4-BE49-F238E27FC236}">
                <a16:creationId xmlns:a16="http://schemas.microsoft.com/office/drawing/2014/main" id="{1C14779D-A2E1-41FB-B7DE-51BA6C6E7E10}"/>
              </a:ext>
            </a:extLst>
          </p:cNvPr>
          <p:cNvGrpSpPr/>
          <p:nvPr/>
        </p:nvGrpSpPr>
        <p:grpSpPr>
          <a:xfrm>
            <a:off x="3919252" y="1514566"/>
            <a:ext cx="3832666" cy="3991526"/>
            <a:chOff x="2375461" y="1925730"/>
            <a:chExt cx="4080839" cy="4249739"/>
          </a:xfrm>
          <a:scene3d>
            <a:camera prst="orthographicFront"/>
            <a:lightRig rig="balanced" dir="t"/>
          </a:scene3d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255BCDEF-E2AC-405E-A644-6F6E2F72A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2577" y="1925730"/>
              <a:ext cx="1633767" cy="1416103"/>
            </a:xfrm>
            <a:prstGeom prst="hexagon">
              <a:avLst>
                <a:gd name="adj" fmla="val 28862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2CA58ACB-590B-473F-B483-0F5E3851F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713" y="3347560"/>
              <a:ext cx="1636631" cy="141610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1BE1FC61-0FA0-44F6-93B0-4C0453B6C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325" y="2640225"/>
              <a:ext cx="1633767" cy="1416103"/>
            </a:xfrm>
            <a:prstGeom prst="hexagon">
              <a:avLst>
                <a:gd name="adj" fmla="val 28862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>
              <a:solidFill>
                <a:srgbClr val="9D9D9D"/>
              </a:solidFill>
              <a:miter lim="800000"/>
              <a:headEnd/>
              <a:tailEnd/>
            </a:ln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BDA5FD7B-036C-49B8-B4A7-D34C4670E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5461" y="4050600"/>
              <a:ext cx="1636631" cy="141610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E9692C47-86D3-455A-B725-248DA13C0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713" y="4757935"/>
              <a:ext cx="1636631" cy="1417534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16" name="AutoShape 9">
              <a:extLst>
                <a:ext uri="{FF2B5EF4-FFF2-40B4-BE49-F238E27FC236}">
                  <a16:creationId xmlns:a16="http://schemas.microsoft.com/office/drawing/2014/main" id="{1E91B0E2-237E-483D-8837-728350A0B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101" y="2640225"/>
              <a:ext cx="1635199" cy="1416103"/>
            </a:xfrm>
            <a:prstGeom prst="hexagon">
              <a:avLst>
                <a:gd name="adj" fmla="val 28862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  <p:sp>
          <p:nvSpPr>
            <p:cNvPr id="17" name="AutoShape 10">
              <a:extLst>
                <a:ext uri="{FF2B5EF4-FFF2-40B4-BE49-F238E27FC236}">
                  <a16:creationId xmlns:a16="http://schemas.microsoft.com/office/drawing/2014/main" id="{BB420003-40D7-45F7-8B2E-AFE19D656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9669" y="4050600"/>
              <a:ext cx="1636631" cy="1416103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EDEDE7"/>
                </a:gs>
                <a:gs pos="100000">
                  <a:srgbClr val="CCCCBC"/>
                </a:gs>
              </a:gsLst>
              <a:lin ang="2700000" scaled="1"/>
            </a:gradFill>
            <a:ln w="9525" algn="ctr">
              <a:solidFill>
                <a:srgbClr val="9D9D9D"/>
              </a:solidFill>
              <a:miter lim="800000"/>
              <a:headEnd/>
              <a:tailEnd/>
            </a:ln>
            <a:effectLst/>
            <a:sp3d prstMaterial="metal">
              <a:bevelT h="19050" prst="angle"/>
            </a:sp3d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  <a:cs typeface="+mn-cs"/>
              </a:endParaRPr>
            </a:p>
          </p:txBody>
        </p:sp>
      </p:grpSp>
      <p:sp>
        <p:nvSpPr>
          <p:cNvPr id="18" name="AutoShape 52">
            <a:extLst>
              <a:ext uri="{FF2B5EF4-FFF2-40B4-BE49-F238E27FC236}">
                <a16:creationId xmlns:a16="http://schemas.microsoft.com/office/drawing/2014/main" id="{D979CE14-7D95-4974-A6D6-2AB6138F4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854" y="2177728"/>
            <a:ext cx="1531938" cy="1330325"/>
          </a:xfrm>
          <a:prstGeom prst="hexagon">
            <a:avLst>
              <a:gd name="adj" fmla="val 28789"/>
              <a:gd name="vf" fmla="val 115470"/>
            </a:avLst>
          </a:prstGeom>
          <a:solidFill>
            <a:srgbClr val="C0C0C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PMingLiU" panose="02020500000000000000" pitchFamily="18" charset="-120"/>
            </a:endParaRPr>
          </a:p>
        </p:txBody>
      </p:sp>
      <p:sp>
        <p:nvSpPr>
          <p:cNvPr id="19" name="AutoShape 53">
            <a:extLst>
              <a:ext uri="{FF2B5EF4-FFF2-40B4-BE49-F238E27FC236}">
                <a16:creationId xmlns:a16="http://schemas.microsoft.com/office/drawing/2014/main" id="{69E31E45-1856-4305-A276-FF954DE48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329" y="4176391"/>
            <a:ext cx="1554163" cy="1331912"/>
          </a:xfrm>
          <a:prstGeom prst="hexagon">
            <a:avLst>
              <a:gd name="adj" fmla="val 29172"/>
              <a:gd name="vf" fmla="val 115470"/>
            </a:avLst>
          </a:prstGeom>
          <a:solidFill>
            <a:srgbClr val="C0C0C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PMingLiU" panose="02020500000000000000" pitchFamily="18" charset="-120"/>
            </a:endParaRPr>
          </a:p>
        </p:txBody>
      </p:sp>
      <p:sp>
        <p:nvSpPr>
          <p:cNvPr id="20" name="AutoShape 54">
            <a:extLst>
              <a:ext uri="{FF2B5EF4-FFF2-40B4-BE49-F238E27FC236}">
                <a16:creationId xmlns:a16="http://schemas.microsoft.com/office/drawing/2014/main" id="{786199F7-708F-4C3D-B7CE-BA6992CF8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617" y="2180903"/>
            <a:ext cx="1530350" cy="1330325"/>
          </a:xfrm>
          <a:prstGeom prst="hexagon">
            <a:avLst>
              <a:gd name="adj" fmla="val 28759"/>
              <a:gd name="vf" fmla="val 115470"/>
            </a:avLst>
          </a:prstGeom>
          <a:solidFill>
            <a:srgbClr val="C0C0C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PMingLiU" panose="02020500000000000000" pitchFamily="18" charset="-120"/>
            </a:endParaRPr>
          </a:p>
        </p:txBody>
      </p:sp>
      <p:sp>
        <p:nvSpPr>
          <p:cNvPr id="21" name="AutoShape 53">
            <a:extLst>
              <a:ext uri="{FF2B5EF4-FFF2-40B4-BE49-F238E27FC236}">
                <a16:creationId xmlns:a16="http://schemas.microsoft.com/office/drawing/2014/main" id="{B46CB03A-CAD4-4A4B-8E23-A8A63962F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279" y="3506466"/>
            <a:ext cx="1554163" cy="1331912"/>
          </a:xfrm>
          <a:prstGeom prst="hexagon">
            <a:avLst>
              <a:gd name="adj" fmla="val 29172"/>
              <a:gd name="vf" fmla="val 115470"/>
            </a:avLst>
          </a:prstGeom>
          <a:solidFill>
            <a:srgbClr val="0161B2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PMingLiU" panose="02020500000000000000" pitchFamily="18" charset="-120"/>
            </a:endParaRPr>
          </a:p>
        </p:txBody>
      </p:sp>
      <p:sp>
        <p:nvSpPr>
          <p:cNvPr id="22" name="AutoShape 52">
            <a:extLst>
              <a:ext uri="{FF2B5EF4-FFF2-40B4-BE49-F238E27FC236}">
                <a16:creationId xmlns:a16="http://schemas.microsoft.com/office/drawing/2014/main" id="{860111B8-5218-41C5-AE44-1E4144FD3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029" y="2844478"/>
            <a:ext cx="1530350" cy="1330325"/>
          </a:xfrm>
          <a:prstGeom prst="hexagon">
            <a:avLst>
              <a:gd name="adj" fmla="val 28759"/>
              <a:gd name="vf" fmla="val 115470"/>
            </a:avLst>
          </a:prstGeom>
          <a:solidFill>
            <a:srgbClr val="C0C0C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PMingLiU" panose="02020500000000000000" pitchFamily="18" charset="-120"/>
            </a:endParaRPr>
          </a:p>
        </p:txBody>
      </p:sp>
      <p:sp>
        <p:nvSpPr>
          <p:cNvPr id="23" name="AutoShape 52">
            <a:extLst>
              <a:ext uri="{FF2B5EF4-FFF2-40B4-BE49-F238E27FC236}">
                <a16:creationId xmlns:a16="http://schemas.microsoft.com/office/drawing/2014/main" id="{6B99D3F0-4FA6-4B7F-9FB6-FE6B48885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679" y="1509391"/>
            <a:ext cx="1531938" cy="1330325"/>
          </a:xfrm>
          <a:prstGeom prst="hexagon">
            <a:avLst>
              <a:gd name="adj" fmla="val 28789"/>
              <a:gd name="vf" fmla="val 115470"/>
            </a:avLst>
          </a:prstGeom>
          <a:solidFill>
            <a:srgbClr val="0161B2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PMingLiU" panose="02020500000000000000" pitchFamily="18" charset="-120"/>
            </a:endParaRPr>
          </a:p>
        </p:txBody>
      </p:sp>
      <p:sp>
        <p:nvSpPr>
          <p:cNvPr id="24" name="AutoShape 52">
            <a:extLst>
              <a:ext uri="{FF2B5EF4-FFF2-40B4-BE49-F238E27FC236}">
                <a16:creationId xmlns:a16="http://schemas.microsoft.com/office/drawing/2014/main" id="{DB926A3A-A0C0-415F-A9B9-F374BDC96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379" y="3506466"/>
            <a:ext cx="1531938" cy="1330325"/>
          </a:xfrm>
          <a:prstGeom prst="hexagon">
            <a:avLst>
              <a:gd name="adj" fmla="val 28789"/>
              <a:gd name="vf" fmla="val 115470"/>
            </a:avLst>
          </a:prstGeom>
          <a:solidFill>
            <a:srgbClr val="0161B2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PMingLiU" panose="02020500000000000000" pitchFamily="18" charset="-120"/>
            </a:endParaRPr>
          </a:p>
        </p:txBody>
      </p:sp>
      <p:sp>
        <p:nvSpPr>
          <p:cNvPr id="25" name="Oval 19">
            <a:extLst>
              <a:ext uri="{FF2B5EF4-FFF2-40B4-BE49-F238E27FC236}">
                <a16:creationId xmlns:a16="http://schemas.microsoft.com/office/drawing/2014/main" id="{55771055-D6C6-4E6C-8286-19A1164FB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117" y="1566541"/>
            <a:ext cx="1144587" cy="1143000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PMingLiU" panose="02020500000000000000" pitchFamily="18" charset="-120"/>
            </a:endParaRPr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14169548-2554-451F-BC7B-EFBA8930A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6117" y="3555678"/>
            <a:ext cx="1144587" cy="1143000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PMingLiU" panose="02020500000000000000" pitchFamily="18" charset="-120"/>
            </a:endParaRPr>
          </a:p>
        </p:txBody>
      </p:sp>
      <p:sp>
        <p:nvSpPr>
          <p:cNvPr id="29" name="Oval 16">
            <a:extLst>
              <a:ext uri="{FF2B5EF4-FFF2-40B4-BE49-F238E27FC236}">
                <a16:creationId xmlns:a16="http://schemas.microsoft.com/office/drawing/2014/main" id="{F57DE472-C446-4452-B54D-00CB477AC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592" y="3565203"/>
            <a:ext cx="1144587" cy="1144588"/>
          </a:xfrm>
          <a:prstGeom prst="ellipse">
            <a:avLst/>
          </a:prstGeom>
          <a:gradFill rotWithShape="1">
            <a:gsLst>
              <a:gs pos="0">
                <a:srgbClr val="0161B2"/>
              </a:gs>
              <a:gs pos="100000">
                <a:srgbClr val="00407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PMingLiU" panose="02020500000000000000" pitchFamily="18" charset="-120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C3067694-C834-43B4-9789-06394A9BD9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75829" y="3360416"/>
            <a:ext cx="9271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zh-CN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40</a:t>
            </a:r>
            <a:endParaRPr lang="de-DE" altLang="zh-CN" sz="2400" b="1" dirty="0">
              <a:solidFill>
                <a:srgbClr val="C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4AE0DED8-7E9E-41BD-B585-182DB1590D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45817" y="2680966"/>
            <a:ext cx="928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zh-CN" sz="24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20</a:t>
            </a:r>
            <a:endParaRPr lang="de-DE" altLang="zh-CN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FF72CA5B-BC01-4850-B999-7703FD96C3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59954" y="4720903"/>
            <a:ext cx="9286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zh-CN" sz="24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28</a:t>
            </a:r>
            <a:endParaRPr lang="de-DE" altLang="zh-CN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F2F0507F-4062-436C-8D9D-22E52CECFB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01079" y="2693666"/>
            <a:ext cx="92868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zh-CN" sz="2400" b="1" dirty="0" smtClean="0">
                <a:latin typeface="Calibri" panose="020F0502020204030204" pitchFamily="34" charset="0"/>
                <a:ea typeface="宋体" panose="02010600030101010101" pitchFamily="2" charset="-122"/>
              </a:rPr>
              <a:t>18</a:t>
            </a:r>
            <a:endParaRPr lang="de-DE" altLang="zh-CN" sz="24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577B4DD2-4F31-4988-89D5-A582F35F890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47267" y="1960241"/>
            <a:ext cx="79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ru-RU" altLang="zh-CN" sz="2400" dirty="0" smtClean="0">
                <a:solidFill>
                  <a:schemeClr val="bg1"/>
                </a:solidFill>
                <a:ea typeface="宋体" panose="02010600030101010101" pitchFamily="2" charset="-122"/>
              </a:rPr>
              <a:t>08</a:t>
            </a:r>
            <a:endParaRPr lang="de-DE" altLang="zh-TW" sz="2400" noProof="1">
              <a:solidFill>
                <a:schemeClr val="bg1"/>
              </a:solidFill>
            </a:endParaRP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26CDD358-707B-4A3F-A62A-D54F0F9DE5C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36004" y="3963666"/>
            <a:ext cx="79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ru-RU" altLang="zh-CN" sz="2400" dirty="0" smtClean="0">
                <a:solidFill>
                  <a:schemeClr val="bg1"/>
                </a:solidFill>
                <a:ea typeface="宋体" panose="02010600030101010101" pitchFamily="2" charset="-122"/>
              </a:rPr>
              <a:t>10</a:t>
            </a:r>
            <a:endParaRPr lang="de-DE" altLang="zh-TW" sz="2400" noProof="1">
              <a:solidFill>
                <a:schemeClr val="bg1"/>
              </a:solidFill>
            </a:endParaRP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3D045039-7547-430F-8660-8FF28561280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898730" y="1280062"/>
            <a:ext cx="30035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ru-RU" altLang="zh-TW" sz="1400" noProof="1" smtClean="0">
                <a:latin typeface="+mn-lt"/>
              </a:rPr>
              <a:t>Финансы и экономика (в сферах: геолого-промышленной оценки запасов месторождений твердых полезных ископаемых и горных отводов….) </a:t>
            </a:r>
            <a:endParaRPr lang="en-US" altLang="zh-TW" sz="1400" noProof="1">
              <a:latin typeface="+mn-lt"/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54E74508-A586-4303-A6C1-F9A2FED0EEB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026890" y="3930256"/>
            <a:ext cx="27257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ru-RU" altLang="zh-TW" sz="1400" noProof="1" smtClean="0">
                <a:latin typeface="+mj-lt"/>
              </a:rPr>
              <a:t>Строительство и жилищно-коммунальное хозяйство (в сфере проектирования, строительства и эксплуатации подземных объектов…..)</a:t>
            </a:r>
            <a:endParaRPr lang="en-US" altLang="zh-TW" sz="1400" noProof="1">
              <a:latin typeface="+mj-lt"/>
            </a:endParaRPr>
          </a:p>
        </p:txBody>
      </p:sp>
      <p:sp>
        <p:nvSpPr>
          <p:cNvPr id="40" name="Text Box 19">
            <a:extLst>
              <a:ext uri="{FF2B5EF4-FFF2-40B4-BE49-F238E27FC236}">
                <a16:creationId xmlns:a16="http://schemas.microsoft.com/office/drawing/2014/main" id="{70601239-C07B-4C5E-8BB7-ABD600580B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3987" y="1543092"/>
            <a:ext cx="335438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ru-RU" altLang="zh-TW" sz="1400" noProof="1" smtClean="0">
                <a:solidFill>
                  <a:srgbClr val="C00000"/>
                </a:solidFill>
                <a:latin typeface="+mj-lt"/>
              </a:rPr>
              <a:t>40 Сквозные виды профессиональной деятельности в промышленности (в сферах: обеспечения экологической и промышленной безопасности при производстве работ по эксплуатационной разведке, добыче и переработке твердых полезных ископаемых, строительству и эксплуатации подземных объектов….)</a:t>
            </a:r>
            <a:endParaRPr lang="en-US" altLang="zh-TW" sz="1400" noProof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8F7E1F65-4612-4501-8F81-EC6B293A0AE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2004" y="4094263"/>
            <a:ext cx="31067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40000"/>
              </a:spcAft>
            </a:pPr>
            <a:r>
              <a:rPr lang="ru-RU" altLang="zh-TW" sz="1400" noProof="1" smtClean="0">
                <a:latin typeface="+mj-lt"/>
              </a:rPr>
              <a:t>Архитектура, проектирование, геодезия топография и дизайн (в сфере инженерно-геодезического, инженерно-технического и экспертного обеспечения освоения подземного пространства …..)</a:t>
            </a:r>
            <a:endParaRPr lang="en-US" altLang="zh-TW" sz="1400" noProof="1">
              <a:latin typeface="+mj-lt"/>
            </a:endParaRPr>
          </a:p>
        </p:txBody>
      </p:sp>
      <p:sp>
        <p:nvSpPr>
          <p:cNvPr id="42" name="Text Box 19">
            <a:extLst>
              <a:ext uri="{FF2B5EF4-FFF2-40B4-BE49-F238E27FC236}">
                <a16:creationId xmlns:a16="http://schemas.microsoft.com/office/drawing/2014/main" id="{26CDD358-707B-4A3F-A62A-D54F0F9DE5C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98204" y="3963666"/>
            <a:ext cx="79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ru-RU" altLang="zh-CN" sz="2400" dirty="0" smtClean="0">
                <a:solidFill>
                  <a:schemeClr val="bg1"/>
                </a:solidFill>
                <a:ea typeface="宋体" panose="02010600030101010101" pitchFamily="2" charset="-122"/>
              </a:rPr>
              <a:t>16</a:t>
            </a:r>
            <a:endParaRPr lang="de-DE" altLang="zh-TW" sz="2400" noProof="1">
              <a:solidFill>
                <a:schemeClr val="bg1"/>
              </a:solidFill>
            </a:endParaRPr>
          </a:p>
        </p:txBody>
      </p:sp>
      <p:sp>
        <p:nvSpPr>
          <p:cNvPr id="36" name="圆角矩形 6"/>
          <p:cNvSpPr/>
          <p:nvPr/>
        </p:nvSpPr>
        <p:spPr>
          <a:xfrm>
            <a:off x="144118" y="78884"/>
            <a:ext cx="8581579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43" name="组合 7"/>
          <p:cNvGrpSpPr/>
          <p:nvPr/>
        </p:nvGrpSpPr>
        <p:grpSpPr>
          <a:xfrm>
            <a:off x="232948" y="215796"/>
            <a:ext cx="179380" cy="118509"/>
            <a:chOff x="4486616" y="3001075"/>
            <a:chExt cx="274695" cy="274699"/>
          </a:xfrm>
        </p:grpSpPr>
        <p:sp>
          <p:nvSpPr>
            <p:cNvPr id="44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5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10"/>
          <p:cNvGrpSpPr/>
          <p:nvPr/>
        </p:nvGrpSpPr>
        <p:grpSpPr>
          <a:xfrm>
            <a:off x="0" y="249458"/>
            <a:ext cx="436292" cy="46073"/>
            <a:chOff x="4318304" y="3089060"/>
            <a:chExt cx="384317" cy="61430"/>
          </a:xfrm>
        </p:grpSpPr>
        <p:sp>
          <p:nvSpPr>
            <p:cNvPr id="47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48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49" name="文本框 13"/>
          <p:cNvSpPr txBox="1"/>
          <p:nvPr/>
        </p:nvSpPr>
        <p:spPr>
          <a:xfrm>
            <a:off x="243719" y="105774"/>
            <a:ext cx="8371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Сферы профессиональной деятельности горного инженера</a:t>
            </a:r>
            <a:endParaRPr lang="ru-RU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0" name="Группа 148"/>
          <p:cNvGrpSpPr/>
          <p:nvPr/>
        </p:nvGrpSpPr>
        <p:grpSpPr>
          <a:xfrm>
            <a:off x="6279685" y="1400962"/>
            <a:ext cx="1547244" cy="814787"/>
            <a:chOff x="5428726" y="3010192"/>
            <a:chExt cx="1215866" cy="555048"/>
          </a:xfrm>
        </p:grpSpPr>
        <p:grpSp>
          <p:nvGrpSpPr>
            <p:cNvPr id="51" name="组合 130"/>
            <p:cNvGrpSpPr/>
            <p:nvPr/>
          </p:nvGrpSpPr>
          <p:grpSpPr>
            <a:xfrm>
              <a:off x="5428726" y="3249964"/>
              <a:ext cx="1215866" cy="85725"/>
              <a:chOff x="7454200" y="4342810"/>
              <a:chExt cx="1621155" cy="114300"/>
            </a:xfrm>
          </p:grpSpPr>
          <p:sp>
            <p:nvSpPr>
              <p:cNvPr id="53" name="椭圆 131"/>
              <p:cNvSpPr/>
              <p:nvPr/>
            </p:nvSpPr>
            <p:spPr>
              <a:xfrm flipH="1">
                <a:off x="7454200" y="4342810"/>
                <a:ext cx="114300" cy="1143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cxnSp>
            <p:nvCxnSpPr>
              <p:cNvPr id="54" name="直接连接符 132"/>
              <p:cNvCxnSpPr>
                <a:stCxn id="53" idx="2"/>
              </p:cNvCxnSpPr>
              <p:nvPr/>
            </p:nvCxnSpPr>
            <p:spPr>
              <a:xfrm>
                <a:off x="7568500" y="4399960"/>
                <a:ext cx="1506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直接连接符 133"/>
            <p:cNvCxnSpPr/>
            <p:nvPr/>
          </p:nvCxnSpPr>
          <p:spPr>
            <a:xfrm flipH="1" flipV="1">
              <a:off x="6644591" y="3010192"/>
              <a:ext cx="0" cy="5550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148"/>
          <p:cNvGrpSpPr/>
          <p:nvPr/>
        </p:nvGrpSpPr>
        <p:grpSpPr>
          <a:xfrm>
            <a:off x="7438764" y="4070059"/>
            <a:ext cx="1547244" cy="814787"/>
            <a:chOff x="5428726" y="3010192"/>
            <a:chExt cx="1215866" cy="555048"/>
          </a:xfrm>
        </p:grpSpPr>
        <p:grpSp>
          <p:nvGrpSpPr>
            <p:cNvPr id="56" name="组合 130"/>
            <p:cNvGrpSpPr/>
            <p:nvPr/>
          </p:nvGrpSpPr>
          <p:grpSpPr>
            <a:xfrm>
              <a:off x="5428726" y="3249964"/>
              <a:ext cx="1215866" cy="85725"/>
              <a:chOff x="7454200" y="4342810"/>
              <a:chExt cx="1621155" cy="114300"/>
            </a:xfrm>
          </p:grpSpPr>
          <p:sp>
            <p:nvSpPr>
              <p:cNvPr id="58" name="椭圆 131"/>
              <p:cNvSpPr/>
              <p:nvPr/>
            </p:nvSpPr>
            <p:spPr>
              <a:xfrm flipH="1">
                <a:off x="7454200" y="4342810"/>
                <a:ext cx="114300" cy="1143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cxnSp>
            <p:nvCxnSpPr>
              <p:cNvPr id="59" name="直接连接符 132"/>
              <p:cNvCxnSpPr>
                <a:stCxn id="58" idx="2"/>
              </p:cNvCxnSpPr>
              <p:nvPr/>
            </p:nvCxnSpPr>
            <p:spPr>
              <a:xfrm>
                <a:off x="7568500" y="4399960"/>
                <a:ext cx="1506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直接连接符 133"/>
            <p:cNvCxnSpPr/>
            <p:nvPr/>
          </p:nvCxnSpPr>
          <p:spPr>
            <a:xfrm flipH="1" flipV="1">
              <a:off x="6644591" y="3010192"/>
              <a:ext cx="0" cy="5550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148"/>
          <p:cNvGrpSpPr/>
          <p:nvPr/>
        </p:nvGrpSpPr>
        <p:grpSpPr>
          <a:xfrm rot="10800000">
            <a:off x="3447874" y="4297959"/>
            <a:ext cx="984309" cy="814787"/>
            <a:chOff x="5428726" y="3010192"/>
            <a:chExt cx="1215866" cy="555048"/>
          </a:xfrm>
        </p:grpSpPr>
        <p:grpSp>
          <p:nvGrpSpPr>
            <p:cNvPr id="61" name="组合 130"/>
            <p:cNvGrpSpPr/>
            <p:nvPr/>
          </p:nvGrpSpPr>
          <p:grpSpPr>
            <a:xfrm>
              <a:off x="5428726" y="3249964"/>
              <a:ext cx="1215866" cy="85725"/>
              <a:chOff x="7454200" y="4342810"/>
              <a:chExt cx="1621155" cy="114300"/>
            </a:xfrm>
          </p:grpSpPr>
          <p:sp>
            <p:nvSpPr>
              <p:cNvPr id="63" name="椭圆 131"/>
              <p:cNvSpPr/>
              <p:nvPr/>
            </p:nvSpPr>
            <p:spPr>
              <a:xfrm flipH="1">
                <a:off x="7454200" y="4342810"/>
                <a:ext cx="114300" cy="1143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cxnSp>
            <p:nvCxnSpPr>
              <p:cNvPr id="64" name="直接连接符 132"/>
              <p:cNvCxnSpPr>
                <a:stCxn id="63" idx="2"/>
              </p:cNvCxnSpPr>
              <p:nvPr/>
            </p:nvCxnSpPr>
            <p:spPr>
              <a:xfrm>
                <a:off x="7568500" y="4399960"/>
                <a:ext cx="1506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直接连接符 133"/>
            <p:cNvCxnSpPr/>
            <p:nvPr/>
          </p:nvCxnSpPr>
          <p:spPr>
            <a:xfrm flipH="1" flipV="1">
              <a:off x="6644591" y="3010192"/>
              <a:ext cx="0" cy="5550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па 148"/>
          <p:cNvGrpSpPr/>
          <p:nvPr/>
        </p:nvGrpSpPr>
        <p:grpSpPr>
          <a:xfrm rot="10800000">
            <a:off x="3699542" y="1476462"/>
            <a:ext cx="381699" cy="1996580"/>
            <a:chOff x="5428726" y="3010192"/>
            <a:chExt cx="1215866" cy="555048"/>
          </a:xfrm>
        </p:grpSpPr>
        <p:grpSp>
          <p:nvGrpSpPr>
            <p:cNvPr id="66" name="组合 130"/>
            <p:cNvGrpSpPr/>
            <p:nvPr/>
          </p:nvGrpSpPr>
          <p:grpSpPr>
            <a:xfrm>
              <a:off x="5428726" y="3249964"/>
              <a:ext cx="1215866" cy="85725"/>
              <a:chOff x="7454200" y="4342810"/>
              <a:chExt cx="1621155" cy="114300"/>
            </a:xfrm>
          </p:grpSpPr>
          <p:sp>
            <p:nvSpPr>
              <p:cNvPr id="68" name="椭圆 131"/>
              <p:cNvSpPr/>
              <p:nvPr/>
            </p:nvSpPr>
            <p:spPr>
              <a:xfrm flipH="1">
                <a:off x="7454200" y="4342810"/>
                <a:ext cx="114300" cy="1143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cxnSp>
            <p:nvCxnSpPr>
              <p:cNvPr id="69" name="直接连接符 132"/>
              <p:cNvCxnSpPr>
                <a:stCxn id="68" idx="2"/>
              </p:cNvCxnSpPr>
              <p:nvPr/>
            </p:nvCxnSpPr>
            <p:spPr>
              <a:xfrm>
                <a:off x="7568500" y="4399960"/>
                <a:ext cx="1506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直接连接符 133"/>
            <p:cNvCxnSpPr/>
            <p:nvPr/>
          </p:nvCxnSpPr>
          <p:spPr>
            <a:xfrm flipH="1" flipV="1">
              <a:off x="6644591" y="3010192"/>
              <a:ext cx="0" cy="5550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73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7758317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20" y="105774"/>
            <a:ext cx="756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Основная образовательная программа высшего образования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4278313" y="2060575"/>
            <a:ext cx="3967162" cy="3789362"/>
            <a:chOff x="2620963" y="1916113"/>
            <a:chExt cx="3967162" cy="3789362"/>
          </a:xfrm>
        </p:grpSpPr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id="{A9DFC78F-FB3C-4EFE-BDA1-56E28613B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20963" y="5334000"/>
              <a:ext cx="3967162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5FA5590D-42E9-42BC-86AD-B6D2B39C4C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06700" y="1916113"/>
              <a:ext cx="3529013" cy="3529012"/>
            </a:xfrm>
            <a:prstGeom prst="ellipse">
              <a:avLst/>
            </a:prstGeom>
            <a:solidFill>
              <a:srgbClr val="919191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TW" altLang="en-US" sz="800">
                <a:ea typeface="PMingLiU" panose="02020500000000000000" pitchFamily="18" charset="-120"/>
              </a:endParaRPr>
            </a:p>
          </p:txBody>
        </p:sp>
        <p:sp>
          <p:nvSpPr>
            <p:cNvPr id="32" name="Oval 5">
              <a:extLst>
                <a:ext uri="{FF2B5EF4-FFF2-40B4-BE49-F238E27FC236}">
                  <a16:creationId xmlns:a16="http://schemas.microsoft.com/office/drawing/2014/main" id="{3A8786D4-5178-475A-B5EB-FF136EDEAE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41663" y="2241550"/>
              <a:ext cx="2855912" cy="2855913"/>
            </a:xfrm>
            <a:prstGeom prst="ellipse">
              <a:avLst/>
            </a:prstGeom>
            <a:solidFill>
              <a:srgbClr val="2A79D0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TW" altLang="en-US" sz="800">
                <a:ea typeface="PMingLiU" panose="02020500000000000000" pitchFamily="18" charset="-120"/>
              </a:endParaRPr>
            </a:p>
          </p:txBody>
        </p:sp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9CE0F398-B353-494F-A334-39735A45C8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51225" y="2540000"/>
              <a:ext cx="2239963" cy="2239963"/>
            </a:xfrm>
            <a:prstGeom prst="ellipse">
              <a:avLst/>
            </a:prstGeom>
            <a:solidFill>
              <a:srgbClr val="C9C9C9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TW" altLang="en-US" sz="800">
                <a:ea typeface="PMingLiU" panose="02020500000000000000" pitchFamily="18" charset="-120"/>
              </a:endParaRPr>
            </a:p>
          </p:txBody>
        </p:sp>
        <p:grpSp>
          <p:nvGrpSpPr>
            <p:cNvPr id="34" name="Group 11">
              <a:extLst>
                <a:ext uri="{FF2B5EF4-FFF2-40B4-BE49-F238E27FC236}">
                  <a16:creationId xmlns:a16="http://schemas.microsoft.com/office/drawing/2014/main" id="{BF03593E-77C5-497B-BC4F-2AE45810F1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8625" y="2328862"/>
              <a:ext cx="3182938" cy="2952750"/>
              <a:chOff x="1870" y="1467"/>
              <a:chExt cx="2005" cy="1860"/>
            </a:xfrm>
          </p:grpSpPr>
          <p:sp>
            <p:nvSpPr>
              <p:cNvPr id="36" name="Text Box 13">
                <a:extLst>
                  <a:ext uri="{FF2B5EF4-FFF2-40B4-BE49-F238E27FC236}">
                    <a16:creationId xmlns:a16="http://schemas.microsoft.com/office/drawing/2014/main" id="{9DDCAF16-CC95-44C4-BD93-31284508F06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83" y="1467"/>
                <a:ext cx="79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40000"/>
                  </a:spcAft>
                </a:pPr>
                <a:endParaRPr lang="en-US" altLang="zh-TW" sz="1200" noProof="1">
                  <a:solidFill>
                    <a:srgbClr val="080808"/>
                  </a:solidFill>
                </a:endParaRPr>
              </a:p>
            </p:txBody>
          </p:sp>
          <p:sp>
            <p:nvSpPr>
              <p:cNvPr id="38" name="Text Box 13">
                <a:extLst>
                  <a:ext uri="{FF2B5EF4-FFF2-40B4-BE49-F238E27FC236}">
                    <a16:creationId xmlns:a16="http://schemas.microsoft.com/office/drawing/2014/main" id="{D27023E6-29C5-413E-82EF-DC92F06B970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355" y="2118"/>
                <a:ext cx="106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Aft>
                    <a:spcPct val="40000"/>
                  </a:spcAft>
                </a:pPr>
                <a:r>
                  <a:rPr lang="ru-RU" altLang="zh-TW" sz="1400" b="1" noProof="1">
                    <a:solidFill>
                      <a:srgbClr val="080808"/>
                    </a:solidFill>
                  </a:rPr>
                  <a:t>Основная образовательная программа</a:t>
                </a:r>
                <a:endParaRPr lang="en-US" altLang="zh-TW" sz="1400" b="1" noProof="1">
                  <a:solidFill>
                    <a:srgbClr val="080808"/>
                  </a:solidFill>
                </a:endParaRPr>
              </a:p>
            </p:txBody>
          </p:sp>
          <p:sp>
            <p:nvSpPr>
              <p:cNvPr id="39" name="WordArt 23">
                <a:extLst>
                  <a:ext uri="{FF2B5EF4-FFF2-40B4-BE49-F238E27FC236}">
                    <a16:creationId xmlns:a16="http://schemas.microsoft.com/office/drawing/2014/main" id="{17579E67-F4DD-4ED5-8B95-2DB432CB3782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10800000">
                <a:off x="2253" y="2578"/>
                <a:ext cx="1275" cy="74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1803692"/>
                  </a:avLst>
                </a:prstTxWarp>
              </a:bodyPr>
              <a:lstStyle/>
              <a:p>
                <a:pPr algn="ctr"/>
                <a:r>
                  <a:rPr lang="ru-RU" altLang="zh-CN" sz="1400" kern="1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Организационно-педагогические условия</a:t>
                </a:r>
                <a:endParaRPr lang="zh-CN" altLang="en-US" sz="1400" kern="1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WordArt 25">
                <a:extLst>
                  <a:ext uri="{FF2B5EF4-FFF2-40B4-BE49-F238E27FC236}">
                    <a16:creationId xmlns:a16="http://schemas.microsoft.com/office/drawing/2014/main" id="{4601FF74-56E7-4A9C-822D-6863CD7B64E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-5600662">
                <a:off x="1607" y="1964"/>
                <a:ext cx="1275" cy="74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2038820"/>
                  </a:avLst>
                </a:prstTxWarp>
              </a:bodyPr>
              <a:lstStyle/>
              <a:p>
                <a:pPr algn="ctr"/>
                <a:r>
                  <a:rPr lang="ru-RU" altLang="zh-CN" sz="1400" kern="1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Организационно-педагогические </a:t>
                </a:r>
                <a:r>
                  <a:rPr lang="ru-RU" altLang="zh-CN" sz="1400" kern="10" dirty="0" err="1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услович</a:t>
                </a:r>
                <a:endParaRPr lang="zh-CN" altLang="en-US" sz="1400" kern="1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2" name="WordArt 26">
                <a:extLst>
                  <a:ext uri="{FF2B5EF4-FFF2-40B4-BE49-F238E27FC236}">
                    <a16:creationId xmlns:a16="http://schemas.microsoft.com/office/drawing/2014/main" id="{44F44EBB-BD72-4AF9-917F-97B7374CBAAE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5178541">
                <a:off x="2862" y="1912"/>
                <a:ext cx="1276" cy="75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2039444"/>
                  </a:avLst>
                </a:prstTxWarp>
              </a:bodyPr>
              <a:lstStyle/>
              <a:p>
                <a:pPr algn="ctr"/>
                <a:r>
                  <a:rPr lang="ru-RU" altLang="zh-CN" sz="1400" kern="1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Организационно-педагогические условия</a:t>
                </a:r>
                <a:endParaRPr lang="zh-CN" altLang="en-US" sz="1400" kern="1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3" name="WordArt 29">
                <a:extLst>
                  <a:ext uri="{FF2B5EF4-FFF2-40B4-BE49-F238E27FC236}">
                    <a16:creationId xmlns:a16="http://schemas.microsoft.com/office/drawing/2014/main" id="{BF70C2F2-3752-454F-A31E-D896D178433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15999338">
                <a:off x="1938" y="1855"/>
                <a:ext cx="1253" cy="947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2351812"/>
                  </a:avLst>
                </a:prstTxWarp>
              </a:bodyPr>
              <a:lstStyle/>
              <a:p>
                <a:pPr algn="ctr"/>
                <a:r>
                  <a:rPr lang="ru-RU" altLang="zh-CN" sz="4000" kern="1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Основные характеристики образования</a:t>
                </a:r>
                <a:endParaRPr lang="zh-CN" altLang="en-US" sz="4000" kern="10" dirty="0">
                  <a:solidFill>
                    <a:srgbClr val="00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4" name="WordArt 30">
                <a:extLst>
                  <a:ext uri="{FF2B5EF4-FFF2-40B4-BE49-F238E27FC236}">
                    <a16:creationId xmlns:a16="http://schemas.microsoft.com/office/drawing/2014/main" id="{00C5E3F3-2A0C-4B97-870A-77131233870D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gray">
              <a:xfrm rot="5400000">
                <a:off x="2587" y="1836"/>
                <a:ext cx="1253" cy="94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spcFirstLastPara="1" wrap="none" fromWordArt="1">
                <a:prstTxWarp prst="textArchUp">
                  <a:avLst>
                    <a:gd name="adj" fmla="val 12353236"/>
                  </a:avLst>
                </a:prstTxWarp>
              </a:bodyPr>
              <a:lstStyle/>
              <a:p>
                <a:pPr algn="ctr"/>
                <a:r>
                  <a:rPr lang="ru-RU" altLang="zh-CN" sz="1400" kern="10" dirty="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Основные характеристики образования</a:t>
                </a: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-571500" y="2744787"/>
            <a:ext cx="5457825" cy="2457450"/>
            <a:chOff x="0" y="1700213"/>
            <a:chExt cx="8820150" cy="4510087"/>
          </a:xfrm>
        </p:grpSpPr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B9B3B887-EF0E-49A3-A248-49D0AD4CC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5029200"/>
              <a:ext cx="882015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" name="Группа 32"/>
            <p:cNvGrpSpPr/>
            <p:nvPr/>
          </p:nvGrpSpPr>
          <p:grpSpPr>
            <a:xfrm>
              <a:off x="1187454" y="1700214"/>
              <a:ext cx="6818310" cy="3892549"/>
              <a:chOff x="1187454" y="1700214"/>
              <a:chExt cx="6818310" cy="3892549"/>
            </a:xfrm>
          </p:grpSpPr>
          <p:grpSp>
            <p:nvGrpSpPr>
              <p:cNvPr id="63" name="Group 9">
                <a:extLst>
                  <a:ext uri="{FF2B5EF4-FFF2-40B4-BE49-F238E27FC236}">
                    <a16:creationId xmlns:a16="http://schemas.microsoft.com/office/drawing/2014/main" id="{EBC0F15E-02E9-45F7-B64D-AEDAF6EE16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8563" y="1700214"/>
                <a:ext cx="6807201" cy="3881440"/>
                <a:chOff x="755" y="1071"/>
                <a:chExt cx="4288" cy="2445"/>
              </a:xfrm>
            </p:grpSpPr>
            <p:sp>
              <p:nvSpPr>
                <p:cNvPr id="79" name="Freeform 7">
                  <a:extLst>
                    <a:ext uri="{FF2B5EF4-FFF2-40B4-BE49-F238E27FC236}">
                      <a16:creationId xmlns:a16="http://schemas.microsoft.com/office/drawing/2014/main" id="{F7BA0176-2701-4BB3-B6FD-7E95D28725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5" y="2049"/>
                  <a:ext cx="3785" cy="90"/>
                </a:xfrm>
                <a:custGeom>
                  <a:avLst/>
                  <a:gdLst>
                    <a:gd name="T0" fmla="*/ 0 w 3785"/>
                    <a:gd name="T1" fmla="*/ 0 h 90"/>
                    <a:gd name="T2" fmla="*/ 90 w 3785"/>
                    <a:gd name="T3" fmla="*/ 90 h 90"/>
                    <a:gd name="T4" fmla="*/ 3785 w 3785"/>
                    <a:gd name="T5" fmla="*/ 90 h 90"/>
                    <a:gd name="T6" fmla="*/ 3695 w 3785"/>
                    <a:gd name="T7" fmla="*/ 0 h 90"/>
                    <a:gd name="T8" fmla="*/ 0 w 3785"/>
                    <a:gd name="T9" fmla="*/ 0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85"/>
                    <a:gd name="T16" fmla="*/ 0 h 90"/>
                    <a:gd name="T17" fmla="*/ 3785 w 3785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85" h="90">
                      <a:moveTo>
                        <a:pt x="0" y="0"/>
                      </a:moveTo>
                      <a:lnTo>
                        <a:pt x="90" y="90"/>
                      </a:lnTo>
                      <a:lnTo>
                        <a:pt x="3785" y="90"/>
                      </a:lnTo>
                      <a:lnTo>
                        <a:pt x="369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4826">
                  <a:solidFill>
                    <a:srgbClr val="AEAEAE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" name="Freeform 8">
                  <a:extLst>
                    <a:ext uri="{FF2B5EF4-FFF2-40B4-BE49-F238E27FC236}">
                      <a16:creationId xmlns:a16="http://schemas.microsoft.com/office/drawing/2014/main" id="{8A2A5F5B-F43B-4AB5-A6E9-8DEE8BB7D86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5" y="2049"/>
                  <a:ext cx="90" cy="477"/>
                </a:xfrm>
                <a:custGeom>
                  <a:avLst/>
                  <a:gdLst>
                    <a:gd name="T0" fmla="*/ 90 w 90"/>
                    <a:gd name="T1" fmla="*/ 90 h 477"/>
                    <a:gd name="T2" fmla="*/ 90 w 90"/>
                    <a:gd name="T3" fmla="*/ 477 h 477"/>
                    <a:gd name="T4" fmla="*/ 5 w 90"/>
                    <a:gd name="T5" fmla="*/ 392 h 477"/>
                    <a:gd name="T6" fmla="*/ 0 w 90"/>
                    <a:gd name="T7" fmla="*/ 0 h 477"/>
                    <a:gd name="T8" fmla="*/ 90 w 90"/>
                    <a:gd name="T9" fmla="*/ 90 h 4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477"/>
                    <a:gd name="T17" fmla="*/ 90 w 90"/>
                    <a:gd name="T18" fmla="*/ 477 h 4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477">
                      <a:moveTo>
                        <a:pt x="90" y="90"/>
                      </a:moveTo>
                      <a:lnTo>
                        <a:pt x="90" y="477"/>
                      </a:lnTo>
                      <a:lnTo>
                        <a:pt x="5" y="392"/>
                      </a:lnTo>
                      <a:lnTo>
                        <a:pt x="0" y="0"/>
                      </a:lnTo>
                      <a:lnTo>
                        <a:pt x="90" y="9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4826">
                  <a:solidFill>
                    <a:srgbClr val="AEAEAE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1" name="Freeform 9">
                  <a:extLst>
                    <a:ext uri="{FF2B5EF4-FFF2-40B4-BE49-F238E27FC236}">
                      <a16:creationId xmlns:a16="http://schemas.microsoft.com/office/drawing/2014/main" id="{6E9D09AE-AE61-4A69-98D1-67CAECD02C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43" y="1168"/>
                  <a:ext cx="4200" cy="2348"/>
                </a:xfrm>
                <a:custGeom>
                  <a:avLst/>
                  <a:gdLst>
                    <a:gd name="T0" fmla="*/ 0 w 4200"/>
                    <a:gd name="T1" fmla="*/ 1360 h 2348"/>
                    <a:gd name="T2" fmla="*/ 3709 w 4200"/>
                    <a:gd name="T3" fmla="*/ 1360 h 2348"/>
                    <a:gd name="T4" fmla="*/ 3208 w 4200"/>
                    <a:gd name="T5" fmla="*/ 2348 h 2348"/>
                    <a:gd name="T6" fmla="*/ 3576 w 4200"/>
                    <a:gd name="T7" fmla="*/ 2348 h 2348"/>
                    <a:gd name="T8" fmla="*/ 4200 w 4200"/>
                    <a:gd name="T9" fmla="*/ 1181 h 2348"/>
                    <a:gd name="T10" fmla="*/ 3576 w 4200"/>
                    <a:gd name="T11" fmla="*/ 0 h 2348"/>
                    <a:gd name="T12" fmla="*/ 3161 w 4200"/>
                    <a:gd name="T13" fmla="*/ 0 h 2348"/>
                    <a:gd name="T14" fmla="*/ 3695 w 4200"/>
                    <a:gd name="T15" fmla="*/ 973 h 2348"/>
                    <a:gd name="T16" fmla="*/ 0 w 4200"/>
                    <a:gd name="T17" fmla="*/ 973 h 2348"/>
                    <a:gd name="T18" fmla="*/ 0 w 4200"/>
                    <a:gd name="T19" fmla="*/ 1360 h 234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00"/>
                    <a:gd name="T31" fmla="*/ 0 h 2348"/>
                    <a:gd name="T32" fmla="*/ 4200 w 4200"/>
                    <a:gd name="T33" fmla="*/ 2348 h 234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00" h="2348">
                      <a:moveTo>
                        <a:pt x="0" y="1360"/>
                      </a:moveTo>
                      <a:lnTo>
                        <a:pt x="3709" y="1360"/>
                      </a:lnTo>
                      <a:lnTo>
                        <a:pt x="3208" y="2348"/>
                      </a:lnTo>
                      <a:lnTo>
                        <a:pt x="3576" y="2348"/>
                      </a:lnTo>
                      <a:lnTo>
                        <a:pt x="4200" y="1181"/>
                      </a:lnTo>
                      <a:lnTo>
                        <a:pt x="3576" y="0"/>
                      </a:lnTo>
                      <a:lnTo>
                        <a:pt x="3161" y="0"/>
                      </a:lnTo>
                      <a:lnTo>
                        <a:pt x="3695" y="973"/>
                      </a:lnTo>
                      <a:lnTo>
                        <a:pt x="0" y="973"/>
                      </a:lnTo>
                      <a:lnTo>
                        <a:pt x="0" y="136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4826">
                  <a:solidFill>
                    <a:srgbClr val="AEAEAE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2" name="Freeform 10">
                  <a:extLst>
                    <a:ext uri="{FF2B5EF4-FFF2-40B4-BE49-F238E27FC236}">
                      <a16:creationId xmlns:a16="http://schemas.microsoft.com/office/drawing/2014/main" id="{9A7FECDB-3409-4173-A0AF-9DF06EA510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11" y="1071"/>
                  <a:ext cx="510" cy="95"/>
                </a:xfrm>
                <a:custGeom>
                  <a:avLst/>
                  <a:gdLst>
                    <a:gd name="T0" fmla="*/ 95 w 510"/>
                    <a:gd name="T1" fmla="*/ 95 h 95"/>
                    <a:gd name="T2" fmla="*/ 0 w 510"/>
                    <a:gd name="T3" fmla="*/ 0 h 95"/>
                    <a:gd name="T4" fmla="*/ 435 w 510"/>
                    <a:gd name="T5" fmla="*/ 0 h 95"/>
                    <a:gd name="T6" fmla="*/ 510 w 510"/>
                    <a:gd name="T7" fmla="*/ 95 h 95"/>
                    <a:gd name="T8" fmla="*/ 95 w 510"/>
                    <a:gd name="T9" fmla="*/ 95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0"/>
                    <a:gd name="T16" fmla="*/ 0 h 95"/>
                    <a:gd name="T17" fmla="*/ 510 w 510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0" h="95">
                      <a:moveTo>
                        <a:pt x="95" y="95"/>
                      </a:moveTo>
                      <a:lnTo>
                        <a:pt x="0" y="0"/>
                      </a:lnTo>
                      <a:lnTo>
                        <a:pt x="435" y="0"/>
                      </a:lnTo>
                      <a:lnTo>
                        <a:pt x="510" y="95"/>
                      </a:lnTo>
                      <a:lnTo>
                        <a:pt x="95" y="95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4826">
                  <a:solidFill>
                    <a:srgbClr val="AEAEAE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3" name="Freeform 11">
                  <a:extLst>
                    <a:ext uri="{FF2B5EF4-FFF2-40B4-BE49-F238E27FC236}">
                      <a16:creationId xmlns:a16="http://schemas.microsoft.com/office/drawing/2014/main" id="{C2EE06EE-1DB2-410E-8F1E-AD5300E66C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61" y="2526"/>
                  <a:ext cx="593" cy="988"/>
                </a:xfrm>
                <a:custGeom>
                  <a:avLst/>
                  <a:gdLst>
                    <a:gd name="T0" fmla="*/ 92 w 593"/>
                    <a:gd name="T1" fmla="*/ 988 h 988"/>
                    <a:gd name="T2" fmla="*/ 0 w 593"/>
                    <a:gd name="T3" fmla="*/ 896 h 988"/>
                    <a:gd name="T4" fmla="*/ 465 w 593"/>
                    <a:gd name="T5" fmla="*/ 0 h 988"/>
                    <a:gd name="T6" fmla="*/ 593 w 593"/>
                    <a:gd name="T7" fmla="*/ 0 h 988"/>
                    <a:gd name="T8" fmla="*/ 92 w 593"/>
                    <a:gd name="T9" fmla="*/ 988 h 9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3"/>
                    <a:gd name="T16" fmla="*/ 0 h 988"/>
                    <a:gd name="T17" fmla="*/ 593 w 593"/>
                    <a:gd name="T18" fmla="*/ 988 h 9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3" h="988">
                      <a:moveTo>
                        <a:pt x="92" y="988"/>
                      </a:moveTo>
                      <a:lnTo>
                        <a:pt x="0" y="896"/>
                      </a:lnTo>
                      <a:lnTo>
                        <a:pt x="465" y="0"/>
                      </a:lnTo>
                      <a:lnTo>
                        <a:pt x="593" y="0"/>
                      </a:lnTo>
                      <a:lnTo>
                        <a:pt x="92" y="988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4826">
                  <a:solidFill>
                    <a:srgbClr val="AEAEAE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4" name="Freeform 12">
                  <a:extLst>
                    <a:ext uri="{FF2B5EF4-FFF2-40B4-BE49-F238E27FC236}">
                      <a16:creationId xmlns:a16="http://schemas.microsoft.com/office/drawing/2014/main" id="{D4C54674-1A4A-4DD0-AFD8-5C99489821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11" y="1071"/>
                  <a:ext cx="629" cy="1068"/>
                </a:xfrm>
                <a:custGeom>
                  <a:avLst/>
                  <a:gdLst>
                    <a:gd name="T0" fmla="*/ 539 w 629"/>
                    <a:gd name="T1" fmla="*/ 978 h 1068"/>
                    <a:gd name="T2" fmla="*/ 0 w 629"/>
                    <a:gd name="T3" fmla="*/ 0 h 1068"/>
                    <a:gd name="T4" fmla="*/ 95 w 629"/>
                    <a:gd name="T5" fmla="*/ 95 h 1068"/>
                    <a:gd name="T6" fmla="*/ 629 w 629"/>
                    <a:gd name="T7" fmla="*/ 1068 h 1068"/>
                    <a:gd name="T8" fmla="*/ 539 w 629"/>
                    <a:gd name="T9" fmla="*/ 978 h 10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9"/>
                    <a:gd name="T16" fmla="*/ 0 h 1068"/>
                    <a:gd name="T17" fmla="*/ 629 w 629"/>
                    <a:gd name="T18" fmla="*/ 1068 h 10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9" h="1068">
                      <a:moveTo>
                        <a:pt x="539" y="978"/>
                      </a:moveTo>
                      <a:lnTo>
                        <a:pt x="0" y="0"/>
                      </a:lnTo>
                      <a:lnTo>
                        <a:pt x="95" y="95"/>
                      </a:lnTo>
                      <a:lnTo>
                        <a:pt x="629" y="1068"/>
                      </a:lnTo>
                      <a:lnTo>
                        <a:pt x="539" y="978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4826">
                  <a:solidFill>
                    <a:srgbClr val="AEAEAE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4" name="Group 16">
                <a:extLst>
                  <a:ext uri="{FF2B5EF4-FFF2-40B4-BE49-F238E27FC236}">
                    <a16:creationId xmlns:a16="http://schemas.microsoft.com/office/drawing/2014/main" id="{386285C6-DB78-4BC3-8836-3B6A8E5B42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7454" y="1700214"/>
                <a:ext cx="5734067" cy="1552576"/>
                <a:chOff x="748" y="1071"/>
                <a:chExt cx="3612" cy="978"/>
              </a:xfrm>
            </p:grpSpPr>
            <p:sp>
              <p:nvSpPr>
                <p:cNvPr id="74" name="Freeform 13">
                  <a:extLst>
                    <a:ext uri="{FF2B5EF4-FFF2-40B4-BE49-F238E27FC236}">
                      <a16:creationId xmlns:a16="http://schemas.microsoft.com/office/drawing/2014/main" id="{6D0149F7-F95F-48D9-A8BE-24D53080CD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8" y="1560"/>
                  <a:ext cx="103" cy="489"/>
                </a:xfrm>
                <a:custGeom>
                  <a:avLst/>
                  <a:gdLst>
                    <a:gd name="T0" fmla="*/ 270 w 97"/>
                    <a:gd name="T1" fmla="*/ 489 h 489"/>
                    <a:gd name="T2" fmla="*/ 270 w 97"/>
                    <a:gd name="T3" fmla="*/ 97 h 489"/>
                    <a:gd name="T4" fmla="*/ 0 w 97"/>
                    <a:gd name="T5" fmla="*/ 0 h 489"/>
                    <a:gd name="T6" fmla="*/ 0 w 97"/>
                    <a:gd name="T7" fmla="*/ 400 h 489"/>
                    <a:gd name="T8" fmla="*/ 270 w 97"/>
                    <a:gd name="T9" fmla="*/ 489 h 4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489"/>
                    <a:gd name="T17" fmla="*/ 97 w 97"/>
                    <a:gd name="T18" fmla="*/ 489 h 4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489">
                      <a:moveTo>
                        <a:pt x="97" y="489"/>
                      </a:moveTo>
                      <a:lnTo>
                        <a:pt x="97" y="97"/>
                      </a:lnTo>
                      <a:lnTo>
                        <a:pt x="0" y="0"/>
                      </a:lnTo>
                      <a:lnTo>
                        <a:pt x="0" y="400"/>
                      </a:lnTo>
                      <a:lnTo>
                        <a:pt x="97" y="489"/>
                      </a:lnTo>
                      <a:close/>
                    </a:path>
                  </a:pathLst>
                </a:custGeom>
                <a:solidFill>
                  <a:srgbClr val="0061B2"/>
                </a:solidFill>
                <a:ln w="4826">
                  <a:solidFill>
                    <a:srgbClr val="2A79D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5" name="Freeform 14">
                  <a:extLst>
                    <a:ext uri="{FF2B5EF4-FFF2-40B4-BE49-F238E27FC236}">
                      <a16:creationId xmlns:a16="http://schemas.microsoft.com/office/drawing/2014/main" id="{44FFB1FD-E621-4810-93F9-6F60EFB39C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48" y="1558"/>
                  <a:ext cx="3019" cy="99"/>
                </a:xfrm>
                <a:custGeom>
                  <a:avLst/>
                  <a:gdLst>
                    <a:gd name="T0" fmla="*/ 97 w 3007"/>
                    <a:gd name="T1" fmla="*/ 99 h 99"/>
                    <a:gd name="T2" fmla="*/ 3217 w 3007"/>
                    <a:gd name="T3" fmla="*/ 99 h 99"/>
                    <a:gd name="T4" fmla="*/ 3112 w 3007"/>
                    <a:gd name="T5" fmla="*/ 0 h 99"/>
                    <a:gd name="T6" fmla="*/ 0 w 3007"/>
                    <a:gd name="T7" fmla="*/ 2 h 99"/>
                    <a:gd name="T8" fmla="*/ 97 w 3007"/>
                    <a:gd name="T9" fmla="*/ 99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07"/>
                    <a:gd name="T16" fmla="*/ 0 h 99"/>
                    <a:gd name="T17" fmla="*/ 3007 w 3007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07" h="99">
                      <a:moveTo>
                        <a:pt x="97" y="99"/>
                      </a:moveTo>
                      <a:lnTo>
                        <a:pt x="3007" y="99"/>
                      </a:lnTo>
                      <a:lnTo>
                        <a:pt x="2908" y="0"/>
                      </a:lnTo>
                      <a:lnTo>
                        <a:pt x="0" y="2"/>
                      </a:lnTo>
                      <a:lnTo>
                        <a:pt x="97" y="99"/>
                      </a:lnTo>
                      <a:close/>
                    </a:path>
                  </a:pathLst>
                </a:custGeom>
                <a:solidFill>
                  <a:srgbClr val="69A2E1"/>
                </a:solidFill>
                <a:ln w="4826">
                  <a:solidFill>
                    <a:srgbClr val="2A79D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" name="Freeform 15">
                  <a:extLst>
                    <a:ext uri="{FF2B5EF4-FFF2-40B4-BE49-F238E27FC236}">
                      <a16:creationId xmlns:a16="http://schemas.microsoft.com/office/drawing/2014/main" id="{654491C8-3079-4E4A-B74F-64A8B64601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45" y="1166"/>
                  <a:ext cx="3515" cy="883"/>
                </a:xfrm>
                <a:custGeom>
                  <a:avLst/>
                  <a:gdLst>
                    <a:gd name="T0" fmla="*/ 0 w 3515"/>
                    <a:gd name="T1" fmla="*/ 883 h 883"/>
                    <a:gd name="T2" fmla="*/ 3515 w 3515"/>
                    <a:gd name="T3" fmla="*/ 883 h 883"/>
                    <a:gd name="T4" fmla="*/ 3028 w 3515"/>
                    <a:gd name="T5" fmla="*/ 0 h 883"/>
                    <a:gd name="T6" fmla="*/ 2617 w 3515"/>
                    <a:gd name="T7" fmla="*/ 0 h 883"/>
                    <a:gd name="T8" fmla="*/ 2910 w 3515"/>
                    <a:gd name="T9" fmla="*/ 491 h 883"/>
                    <a:gd name="T10" fmla="*/ 0 w 3515"/>
                    <a:gd name="T11" fmla="*/ 491 h 883"/>
                    <a:gd name="T12" fmla="*/ 0 w 3515"/>
                    <a:gd name="T13" fmla="*/ 883 h 8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15"/>
                    <a:gd name="T22" fmla="*/ 0 h 883"/>
                    <a:gd name="T23" fmla="*/ 3515 w 3515"/>
                    <a:gd name="T24" fmla="*/ 883 h 8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15" h="883">
                      <a:moveTo>
                        <a:pt x="0" y="883"/>
                      </a:moveTo>
                      <a:lnTo>
                        <a:pt x="3515" y="883"/>
                      </a:lnTo>
                      <a:lnTo>
                        <a:pt x="3028" y="0"/>
                      </a:lnTo>
                      <a:lnTo>
                        <a:pt x="2617" y="0"/>
                      </a:lnTo>
                      <a:lnTo>
                        <a:pt x="2910" y="491"/>
                      </a:lnTo>
                      <a:lnTo>
                        <a:pt x="0" y="491"/>
                      </a:lnTo>
                      <a:lnTo>
                        <a:pt x="0" y="883"/>
                      </a:lnTo>
                      <a:close/>
                    </a:path>
                  </a:pathLst>
                </a:custGeom>
                <a:solidFill>
                  <a:srgbClr val="2A79D0"/>
                </a:solidFill>
                <a:ln w="4826">
                  <a:solidFill>
                    <a:srgbClr val="2A79D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" name="Freeform 16">
                  <a:extLst>
                    <a:ext uri="{FF2B5EF4-FFF2-40B4-BE49-F238E27FC236}">
                      <a16:creationId xmlns:a16="http://schemas.microsoft.com/office/drawing/2014/main" id="{A978B365-0067-44EE-AE62-5060CAB214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3" y="1071"/>
                  <a:ext cx="394" cy="586"/>
                </a:xfrm>
                <a:custGeom>
                  <a:avLst/>
                  <a:gdLst>
                    <a:gd name="T0" fmla="*/ 478 w 382"/>
                    <a:gd name="T1" fmla="*/ 487 h 586"/>
                    <a:gd name="T2" fmla="*/ 0 w 382"/>
                    <a:gd name="T3" fmla="*/ 0 h 586"/>
                    <a:gd name="T4" fmla="*/ 150 w 382"/>
                    <a:gd name="T5" fmla="*/ 95 h 586"/>
                    <a:gd name="T6" fmla="*/ 645 w 382"/>
                    <a:gd name="T7" fmla="*/ 586 h 586"/>
                    <a:gd name="T8" fmla="*/ 478 w 382"/>
                    <a:gd name="T9" fmla="*/ 487 h 5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586"/>
                    <a:gd name="T17" fmla="*/ 382 w 382"/>
                    <a:gd name="T18" fmla="*/ 586 h 5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586">
                      <a:moveTo>
                        <a:pt x="283" y="487"/>
                      </a:moveTo>
                      <a:lnTo>
                        <a:pt x="0" y="0"/>
                      </a:lnTo>
                      <a:lnTo>
                        <a:pt x="89" y="95"/>
                      </a:lnTo>
                      <a:lnTo>
                        <a:pt x="382" y="586"/>
                      </a:lnTo>
                      <a:lnTo>
                        <a:pt x="283" y="487"/>
                      </a:lnTo>
                      <a:close/>
                    </a:path>
                  </a:pathLst>
                </a:custGeom>
                <a:solidFill>
                  <a:srgbClr val="0061B2"/>
                </a:solidFill>
                <a:ln w="4826">
                  <a:solidFill>
                    <a:srgbClr val="2A79D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" name="Freeform 17">
                  <a:extLst>
                    <a:ext uri="{FF2B5EF4-FFF2-40B4-BE49-F238E27FC236}">
                      <a16:creationId xmlns:a16="http://schemas.microsoft.com/office/drawing/2014/main" id="{7957B660-3ACC-4454-8118-80939EFDCFE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73" y="1071"/>
                  <a:ext cx="500" cy="95"/>
                </a:xfrm>
                <a:custGeom>
                  <a:avLst/>
                  <a:gdLst>
                    <a:gd name="T0" fmla="*/ 0 w 500"/>
                    <a:gd name="T1" fmla="*/ 0 h 95"/>
                    <a:gd name="T2" fmla="*/ 411 w 500"/>
                    <a:gd name="T3" fmla="*/ 0 h 95"/>
                    <a:gd name="T4" fmla="*/ 500 w 500"/>
                    <a:gd name="T5" fmla="*/ 95 h 95"/>
                    <a:gd name="T6" fmla="*/ 89 w 500"/>
                    <a:gd name="T7" fmla="*/ 95 h 95"/>
                    <a:gd name="T8" fmla="*/ 0 w 500"/>
                    <a:gd name="T9" fmla="*/ 0 h 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0"/>
                    <a:gd name="T16" fmla="*/ 0 h 95"/>
                    <a:gd name="T17" fmla="*/ 500 w 500"/>
                    <a:gd name="T18" fmla="*/ 95 h 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0" h="95">
                      <a:moveTo>
                        <a:pt x="0" y="0"/>
                      </a:moveTo>
                      <a:lnTo>
                        <a:pt x="411" y="0"/>
                      </a:lnTo>
                      <a:lnTo>
                        <a:pt x="500" y="95"/>
                      </a:lnTo>
                      <a:lnTo>
                        <a:pt x="89" y="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9A2E1"/>
                </a:solidFill>
                <a:ln w="4826">
                  <a:solidFill>
                    <a:srgbClr val="2A79D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5" name="Group 22">
                <a:extLst>
                  <a:ext uri="{FF2B5EF4-FFF2-40B4-BE49-F238E27FC236}">
                    <a16:creationId xmlns:a16="http://schemas.microsoft.com/office/drawing/2014/main" id="{86AC0C43-90D3-4DFD-9BFC-5648B63766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0625" y="4010025"/>
                <a:ext cx="5722938" cy="1582738"/>
                <a:chOff x="750" y="2526"/>
                <a:chExt cx="3605" cy="997"/>
              </a:xfrm>
            </p:grpSpPr>
            <p:sp>
              <p:nvSpPr>
                <p:cNvPr id="70" name="Freeform 18">
                  <a:extLst>
                    <a:ext uri="{FF2B5EF4-FFF2-40B4-BE49-F238E27FC236}">
                      <a16:creationId xmlns:a16="http://schemas.microsoft.com/office/drawing/2014/main" id="{19E4C90F-E295-4D2C-9AE6-A59CE7887F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50" y="2536"/>
                  <a:ext cx="98" cy="482"/>
                </a:xfrm>
                <a:custGeom>
                  <a:avLst/>
                  <a:gdLst>
                    <a:gd name="T0" fmla="*/ 31 w 92"/>
                    <a:gd name="T1" fmla="*/ 0 h 482"/>
                    <a:gd name="T2" fmla="*/ 271 w 92"/>
                    <a:gd name="T3" fmla="*/ 83 h 482"/>
                    <a:gd name="T4" fmla="*/ 264 w 92"/>
                    <a:gd name="T5" fmla="*/ 482 h 482"/>
                    <a:gd name="T6" fmla="*/ 0 w 92"/>
                    <a:gd name="T7" fmla="*/ 392 h 482"/>
                    <a:gd name="T8" fmla="*/ 31 w 92"/>
                    <a:gd name="T9" fmla="*/ 0 h 4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482"/>
                    <a:gd name="T17" fmla="*/ 92 w 92"/>
                    <a:gd name="T18" fmla="*/ 482 h 4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482">
                      <a:moveTo>
                        <a:pt x="10" y="0"/>
                      </a:moveTo>
                      <a:lnTo>
                        <a:pt x="92" y="83"/>
                      </a:lnTo>
                      <a:lnTo>
                        <a:pt x="90" y="482"/>
                      </a:lnTo>
                      <a:lnTo>
                        <a:pt x="0" y="39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61B2"/>
                </a:solidFill>
                <a:ln w="4826">
                  <a:solidFill>
                    <a:srgbClr val="2A79D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1" name="Freeform 19">
                  <a:extLst>
                    <a:ext uri="{FF2B5EF4-FFF2-40B4-BE49-F238E27FC236}">
                      <a16:creationId xmlns:a16="http://schemas.microsoft.com/office/drawing/2014/main" id="{4EC0A04E-AE6E-49BE-9925-CE4FA5CFD7B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40" y="2619"/>
                  <a:ext cx="3515" cy="904"/>
                </a:xfrm>
                <a:custGeom>
                  <a:avLst/>
                  <a:gdLst>
                    <a:gd name="T0" fmla="*/ 2 w 3515"/>
                    <a:gd name="T1" fmla="*/ 0 h 904"/>
                    <a:gd name="T2" fmla="*/ 3515 w 3515"/>
                    <a:gd name="T3" fmla="*/ 0 h 904"/>
                    <a:gd name="T4" fmla="*/ 3043 w 3515"/>
                    <a:gd name="T5" fmla="*/ 904 h 904"/>
                    <a:gd name="T6" fmla="*/ 2655 w 3515"/>
                    <a:gd name="T7" fmla="*/ 904 h 904"/>
                    <a:gd name="T8" fmla="*/ 2901 w 3515"/>
                    <a:gd name="T9" fmla="*/ 408 h 904"/>
                    <a:gd name="T10" fmla="*/ 0 w 3515"/>
                    <a:gd name="T11" fmla="*/ 399 h 904"/>
                    <a:gd name="T12" fmla="*/ 2 w 3515"/>
                    <a:gd name="T13" fmla="*/ 0 h 9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15"/>
                    <a:gd name="T22" fmla="*/ 0 h 904"/>
                    <a:gd name="T23" fmla="*/ 3515 w 3515"/>
                    <a:gd name="T24" fmla="*/ 904 h 9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15" h="904">
                      <a:moveTo>
                        <a:pt x="2" y="0"/>
                      </a:moveTo>
                      <a:lnTo>
                        <a:pt x="3515" y="0"/>
                      </a:lnTo>
                      <a:lnTo>
                        <a:pt x="3043" y="904"/>
                      </a:lnTo>
                      <a:lnTo>
                        <a:pt x="2655" y="904"/>
                      </a:lnTo>
                      <a:lnTo>
                        <a:pt x="2901" y="408"/>
                      </a:lnTo>
                      <a:lnTo>
                        <a:pt x="0" y="39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A79D0"/>
                </a:solidFill>
                <a:ln w="4826">
                  <a:solidFill>
                    <a:srgbClr val="2A79D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2" name="Freeform 20">
                  <a:extLst>
                    <a:ext uri="{FF2B5EF4-FFF2-40B4-BE49-F238E27FC236}">
                      <a16:creationId xmlns:a16="http://schemas.microsoft.com/office/drawing/2014/main" id="{091C3EBA-527C-418E-B61F-36FAAEA361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60" y="2526"/>
                  <a:ext cx="3595" cy="93"/>
                </a:xfrm>
                <a:custGeom>
                  <a:avLst/>
                  <a:gdLst>
                    <a:gd name="T0" fmla="*/ 0 w 3595"/>
                    <a:gd name="T1" fmla="*/ 10 h 93"/>
                    <a:gd name="T2" fmla="*/ 85 w 3595"/>
                    <a:gd name="T3" fmla="*/ 0 h 93"/>
                    <a:gd name="T4" fmla="*/ 3503 w 3595"/>
                    <a:gd name="T5" fmla="*/ 0 h 93"/>
                    <a:gd name="T6" fmla="*/ 3595 w 3595"/>
                    <a:gd name="T7" fmla="*/ 93 h 93"/>
                    <a:gd name="T8" fmla="*/ 82 w 3595"/>
                    <a:gd name="T9" fmla="*/ 93 h 93"/>
                    <a:gd name="T10" fmla="*/ 0 w 3595"/>
                    <a:gd name="T11" fmla="*/ 10 h 9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95"/>
                    <a:gd name="T19" fmla="*/ 0 h 93"/>
                    <a:gd name="T20" fmla="*/ 3595 w 3595"/>
                    <a:gd name="T21" fmla="*/ 93 h 9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95" h="93">
                      <a:moveTo>
                        <a:pt x="0" y="10"/>
                      </a:moveTo>
                      <a:lnTo>
                        <a:pt x="85" y="0"/>
                      </a:lnTo>
                      <a:lnTo>
                        <a:pt x="3503" y="0"/>
                      </a:lnTo>
                      <a:lnTo>
                        <a:pt x="3595" y="93"/>
                      </a:lnTo>
                      <a:lnTo>
                        <a:pt x="82" y="93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69A2E1"/>
                </a:solidFill>
                <a:ln w="4826">
                  <a:solidFill>
                    <a:srgbClr val="2A79D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" name="Freeform 21">
                  <a:extLst>
                    <a:ext uri="{FF2B5EF4-FFF2-40B4-BE49-F238E27FC236}">
                      <a16:creationId xmlns:a16="http://schemas.microsoft.com/office/drawing/2014/main" id="{BCB697D8-AB65-471F-952D-9A3F5064817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391" y="3027"/>
                  <a:ext cx="350" cy="496"/>
                </a:xfrm>
                <a:custGeom>
                  <a:avLst/>
                  <a:gdLst>
                    <a:gd name="T0" fmla="*/ 104 w 350"/>
                    <a:gd name="T1" fmla="*/ 496 h 496"/>
                    <a:gd name="T2" fmla="*/ 0 w 350"/>
                    <a:gd name="T3" fmla="*/ 392 h 496"/>
                    <a:gd name="T4" fmla="*/ 213 w 350"/>
                    <a:gd name="T5" fmla="*/ 0 h 496"/>
                    <a:gd name="T6" fmla="*/ 350 w 350"/>
                    <a:gd name="T7" fmla="*/ 0 h 496"/>
                    <a:gd name="T8" fmla="*/ 104 w 350"/>
                    <a:gd name="T9" fmla="*/ 496 h 4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0"/>
                    <a:gd name="T16" fmla="*/ 0 h 496"/>
                    <a:gd name="T17" fmla="*/ 350 w 350"/>
                    <a:gd name="T18" fmla="*/ 496 h 4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0" h="496">
                      <a:moveTo>
                        <a:pt x="104" y="496"/>
                      </a:moveTo>
                      <a:lnTo>
                        <a:pt x="0" y="392"/>
                      </a:lnTo>
                      <a:lnTo>
                        <a:pt x="213" y="0"/>
                      </a:lnTo>
                      <a:lnTo>
                        <a:pt x="350" y="0"/>
                      </a:lnTo>
                      <a:lnTo>
                        <a:pt x="104" y="496"/>
                      </a:lnTo>
                      <a:close/>
                    </a:path>
                  </a:pathLst>
                </a:custGeom>
                <a:solidFill>
                  <a:srgbClr val="0061B2"/>
                </a:solidFill>
                <a:ln w="4826">
                  <a:solidFill>
                    <a:srgbClr val="2A79D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66" name="Group 27">
                <a:extLst>
                  <a:ext uri="{FF2B5EF4-FFF2-40B4-BE49-F238E27FC236}">
                    <a16:creationId xmlns:a16="http://schemas.microsoft.com/office/drawing/2014/main" id="{D54BB89D-9CCE-4E29-88C5-A3AEE26A9F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77963" y="2814639"/>
                <a:ext cx="5402263" cy="2003425"/>
                <a:chOff x="931" y="1773"/>
                <a:chExt cx="3403" cy="1262"/>
              </a:xfrm>
            </p:grpSpPr>
            <p:sp>
              <p:nvSpPr>
                <p:cNvPr id="67" name="Text Box 19">
                  <a:extLst>
                    <a:ext uri="{FF2B5EF4-FFF2-40B4-BE49-F238E27FC236}">
                      <a16:creationId xmlns:a16="http://schemas.microsoft.com/office/drawing/2014/main" id="{482AFA8A-9B6D-4DC1-AF5B-515C72FAA7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931" y="1773"/>
                  <a:ext cx="2986" cy="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8016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8016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8016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8016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40000"/>
                    </a:spcAft>
                  </a:pPr>
                  <a:r>
                    <a:rPr lang="ru-RU" altLang="zh-TW" sz="1600" b="1" noProof="1">
                      <a:solidFill>
                        <a:schemeClr val="bg1"/>
                      </a:solidFill>
                    </a:rPr>
                    <a:t>Объем</a:t>
                  </a:r>
                  <a:endParaRPr lang="en-US" altLang="zh-TW" sz="1600" b="1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Text Box 19">
                  <a:extLst>
                    <a:ext uri="{FF2B5EF4-FFF2-40B4-BE49-F238E27FC236}">
                      <a16:creationId xmlns:a16="http://schemas.microsoft.com/office/drawing/2014/main" id="{4745CEA2-DEF0-4D03-9155-514EE86FED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931" y="2257"/>
                  <a:ext cx="3403" cy="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8016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8016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8016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8016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40000"/>
                    </a:spcAft>
                  </a:pPr>
                  <a:r>
                    <a:rPr lang="ru-RU" altLang="zh-TW" sz="1600" b="1" noProof="1"/>
                    <a:t>Содержание</a:t>
                  </a:r>
                  <a:endParaRPr lang="en-US" altLang="zh-TW" sz="1600" b="1" noProof="1"/>
                </a:p>
              </p:txBody>
            </p:sp>
            <p:sp>
              <p:nvSpPr>
                <p:cNvPr id="69" name="Text Box 19">
                  <a:extLst>
                    <a:ext uri="{FF2B5EF4-FFF2-40B4-BE49-F238E27FC236}">
                      <a16:creationId xmlns:a16="http://schemas.microsoft.com/office/drawing/2014/main" id="{05BD3A73-E61C-467E-B21A-B42A78BD81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977" y="2750"/>
                  <a:ext cx="3105" cy="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defTabSz="801688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8016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8016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8016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80168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Aft>
                      <a:spcPct val="40000"/>
                    </a:spcAft>
                  </a:pPr>
                  <a:r>
                    <a:rPr lang="ru-RU" altLang="zh-TW" sz="1600" b="1" noProof="1">
                      <a:solidFill>
                        <a:schemeClr val="bg1"/>
                      </a:solidFill>
                    </a:rPr>
                    <a:t>Планируемые результаты</a:t>
                  </a:r>
                  <a:endParaRPr lang="en-US" altLang="zh-TW" sz="1600" b="1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85" name="组合 4"/>
          <p:cNvGrpSpPr/>
          <p:nvPr/>
        </p:nvGrpSpPr>
        <p:grpSpPr>
          <a:xfrm>
            <a:off x="214298" y="1098566"/>
            <a:ext cx="3710002" cy="606425"/>
            <a:chOff x="2527300" y="1247775"/>
            <a:chExt cx="4114800" cy="606425"/>
          </a:xfrm>
        </p:grpSpPr>
        <p:grpSp>
          <p:nvGrpSpPr>
            <p:cNvPr id="86" name="组合 1"/>
            <p:cNvGrpSpPr/>
            <p:nvPr/>
          </p:nvGrpSpPr>
          <p:grpSpPr>
            <a:xfrm>
              <a:off x="2527300" y="1247775"/>
              <a:ext cx="4114800" cy="606425"/>
              <a:chOff x="1504950" y="1322388"/>
              <a:chExt cx="6086475" cy="606425"/>
            </a:xfrm>
          </p:grpSpPr>
          <p:sp>
            <p:nvSpPr>
              <p:cNvPr id="91" name="Rectangle 31"/>
              <p:cNvSpPr>
                <a:spLocks noChangeArrowheads="1"/>
              </p:cNvSpPr>
              <p:nvPr/>
            </p:nvSpPr>
            <p:spPr bwMode="auto">
              <a:xfrm>
                <a:off x="1504950" y="1743075"/>
                <a:ext cx="6086475" cy="18573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92" name="AutoShape 6"/>
              <p:cNvSpPr>
                <a:spLocks noChangeArrowheads="1"/>
              </p:cNvSpPr>
              <p:nvPr/>
            </p:nvSpPr>
            <p:spPr bwMode="auto">
              <a:xfrm>
                <a:off x="1543051" y="1322388"/>
                <a:ext cx="6048374" cy="533400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93" name="AutoShape 25"/>
              <p:cNvSpPr>
                <a:spLocks noChangeArrowheads="1"/>
              </p:cNvSpPr>
              <p:nvPr/>
            </p:nvSpPr>
            <p:spPr bwMode="auto">
              <a:xfrm>
                <a:off x="1537848" y="1322388"/>
                <a:ext cx="6053577" cy="533400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144000" anchor="ctr"/>
              <a:lstStyle/>
              <a:p>
                <a:pPr marL="0" lvl="1"/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7" name="组合 5"/>
            <p:cNvGrpSpPr/>
            <p:nvPr/>
          </p:nvGrpSpPr>
          <p:grpSpPr>
            <a:xfrm>
              <a:off x="2583037" y="1247775"/>
              <a:ext cx="3999334" cy="606425"/>
              <a:chOff x="1504950" y="1322388"/>
              <a:chExt cx="6086475" cy="606425"/>
            </a:xfrm>
          </p:grpSpPr>
          <p:sp>
            <p:nvSpPr>
              <p:cNvPr id="88" name="Rectangle 31"/>
              <p:cNvSpPr>
                <a:spLocks noChangeArrowheads="1"/>
              </p:cNvSpPr>
              <p:nvPr/>
            </p:nvSpPr>
            <p:spPr bwMode="auto">
              <a:xfrm>
                <a:off x="1504950" y="1743075"/>
                <a:ext cx="6086475" cy="18573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89" name="AutoShape 6"/>
              <p:cNvSpPr>
                <a:spLocks noChangeArrowheads="1"/>
              </p:cNvSpPr>
              <p:nvPr/>
            </p:nvSpPr>
            <p:spPr bwMode="auto">
              <a:xfrm>
                <a:off x="1543050" y="1322388"/>
                <a:ext cx="6048375" cy="5334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 w="9525" algn="ctr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 dirty="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90" name="AutoShape 25"/>
              <p:cNvSpPr>
                <a:spLocks noChangeArrowheads="1"/>
              </p:cNvSpPr>
              <p:nvPr/>
            </p:nvSpPr>
            <p:spPr bwMode="auto">
              <a:xfrm>
                <a:off x="1537848" y="1322388"/>
                <a:ext cx="6053577" cy="533400"/>
              </a:xfrm>
              <a:prstGeom prst="roundRect">
                <a:avLst>
                  <a:gd name="adj" fmla="val 0"/>
                </a:avLst>
              </a:prstGeom>
              <a:noFill/>
              <a:ln w="3175">
                <a:noFill/>
                <a:round/>
                <a:headEnd/>
                <a:tailEnd/>
              </a:ln>
            </p:spPr>
            <p:txBody>
              <a:bodyPr wrap="none" lIns="144000" anchor="ctr"/>
              <a:lstStyle/>
              <a:p>
                <a:pPr marL="174625" lvl="1" algn="ctr"/>
                <a:r>
                  <a:rPr lang="ru-RU" altLang="zh-CN" sz="1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微软雅黑" pitchFamily="34" charset="-122"/>
                    <a:ea typeface="微软雅黑" pitchFamily="34" charset="-122"/>
                  </a:rPr>
                  <a:t>Комплекс основных</a:t>
                </a:r>
              </a:p>
              <a:p>
                <a:pPr marL="174625" lvl="1" algn="ctr"/>
                <a:r>
                  <a:rPr lang="ru-RU" altLang="zh-CN" sz="1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微软雅黑" pitchFamily="34" charset="-122"/>
                    <a:ea typeface="微软雅黑" pitchFamily="34" charset="-122"/>
                  </a:rPr>
                  <a:t> характеристик образования</a:t>
                </a:r>
                <a:endParaRPr lang="zh-CN" alt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94" name="组合 4"/>
          <p:cNvGrpSpPr/>
          <p:nvPr/>
        </p:nvGrpSpPr>
        <p:grpSpPr>
          <a:xfrm>
            <a:off x="8110523" y="1012841"/>
            <a:ext cx="3710002" cy="606425"/>
            <a:chOff x="2527300" y="1247775"/>
            <a:chExt cx="4114800" cy="606425"/>
          </a:xfrm>
        </p:grpSpPr>
        <p:grpSp>
          <p:nvGrpSpPr>
            <p:cNvPr id="95" name="组合 1"/>
            <p:cNvGrpSpPr/>
            <p:nvPr/>
          </p:nvGrpSpPr>
          <p:grpSpPr>
            <a:xfrm>
              <a:off x="2527300" y="1247775"/>
              <a:ext cx="4114800" cy="606425"/>
              <a:chOff x="1504950" y="1322388"/>
              <a:chExt cx="6086475" cy="606425"/>
            </a:xfrm>
          </p:grpSpPr>
          <p:sp>
            <p:nvSpPr>
              <p:cNvPr id="100" name="Rectangle 31"/>
              <p:cNvSpPr>
                <a:spLocks noChangeArrowheads="1"/>
              </p:cNvSpPr>
              <p:nvPr/>
            </p:nvSpPr>
            <p:spPr bwMode="auto">
              <a:xfrm>
                <a:off x="1504950" y="1743075"/>
                <a:ext cx="6086475" cy="18573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101" name="AutoShape 6"/>
              <p:cNvSpPr>
                <a:spLocks noChangeArrowheads="1"/>
              </p:cNvSpPr>
              <p:nvPr/>
            </p:nvSpPr>
            <p:spPr bwMode="auto">
              <a:xfrm>
                <a:off x="1543051" y="1322388"/>
                <a:ext cx="6048374" cy="533400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102" name="AutoShape 25"/>
              <p:cNvSpPr>
                <a:spLocks noChangeArrowheads="1"/>
              </p:cNvSpPr>
              <p:nvPr/>
            </p:nvSpPr>
            <p:spPr bwMode="auto">
              <a:xfrm>
                <a:off x="1537848" y="1322388"/>
                <a:ext cx="6053577" cy="533400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lumMod val="75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144000" anchor="ctr"/>
              <a:lstStyle/>
              <a:p>
                <a:pPr marL="0" lvl="1"/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6" name="组合 5"/>
            <p:cNvGrpSpPr/>
            <p:nvPr/>
          </p:nvGrpSpPr>
          <p:grpSpPr>
            <a:xfrm>
              <a:off x="2583037" y="1247775"/>
              <a:ext cx="3999334" cy="606425"/>
              <a:chOff x="1504950" y="1322388"/>
              <a:chExt cx="6086475" cy="606425"/>
            </a:xfrm>
          </p:grpSpPr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1504950" y="1743075"/>
                <a:ext cx="6086475" cy="18573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98" name="AutoShape 6"/>
              <p:cNvSpPr>
                <a:spLocks noChangeArrowheads="1"/>
              </p:cNvSpPr>
              <p:nvPr/>
            </p:nvSpPr>
            <p:spPr bwMode="auto">
              <a:xfrm>
                <a:off x="1543050" y="1322388"/>
                <a:ext cx="6048375" cy="5334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 w="9525" algn="ctr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 dirty="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99" name="AutoShape 25"/>
              <p:cNvSpPr>
                <a:spLocks noChangeArrowheads="1"/>
              </p:cNvSpPr>
              <p:nvPr/>
            </p:nvSpPr>
            <p:spPr bwMode="auto">
              <a:xfrm>
                <a:off x="1537848" y="1322388"/>
                <a:ext cx="6053577" cy="533400"/>
              </a:xfrm>
              <a:prstGeom prst="roundRect">
                <a:avLst>
                  <a:gd name="adj" fmla="val 0"/>
                </a:avLst>
              </a:prstGeom>
              <a:noFill/>
              <a:ln w="3175">
                <a:noFill/>
                <a:round/>
                <a:headEnd/>
                <a:tailEnd/>
              </a:ln>
            </p:spPr>
            <p:txBody>
              <a:bodyPr wrap="none" lIns="144000" anchor="ctr"/>
              <a:lstStyle/>
              <a:p>
                <a:pPr marL="174625" lvl="1" algn="ctr"/>
                <a:r>
                  <a:rPr lang="ru-RU" altLang="zh-CN" sz="14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微软雅黑" pitchFamily="34" charset="-122"/>
                    <a:ea typeface="微软雅黑" pitchFamily="34" charset="-122"/>
                  </a:rPr>
                  <a:t>Организационно-педагогические</a:t>
                </a:r>
              </a:p>
              <a:p>
                <a:pPr marL="174625" lvl="1" algn="ctr"/>
                <a:r>
                  <a:rPr lang="ru-RU" altLang="zh-CN" sz="14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微软雅黑" pitchFamily="34" charset="-122"/>
                    <a:ea typeface="微软雅黑" pitchFamily="34" charset="-122"/>
                  </a:rPr>
                  <a:t>условия</a:t>
                </a:r>
                <a:endParaRPr lang="zh-CN" altLang="en-US" sz="1400" b="1" dirty="0">
                  <a:solidFill>
                    <a:schemeClr val="tx2">
                      <a:lumMod val="7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pic>
        <p:nvPicPr>
          <p:cNvPr id="104" name="Picture 9">
            <a:extLst>
              <a:ext uri="{FF2B5EF4-FFF2-40B4-BE49-F238E27FC236}">
                <a16:creationId xmlns:a16="http://schemas.microsoft.com/office/drawing/2014/main" id="{B0FACFDE-AECA-43FD-B5CA-FB0692AD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15025" y="5395912"/>
            <a:ext cx="77930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6" name="Группа 115"/>
          <p:cNvGrpSpPr/>
          <p:nvPr/>
        </p:nvGrpSpPr>
        <p:grpSpPr>
          <a:xfrm rot="10800000">
            <a:off x="4705792" y="1908175"/>
            <a:ext cx="7201088" cy="4601145"/>
            <a:chOff x="2558421" y="1205930"/>
            <a:chExt cx="7201088" cy="4601145"/>
          </a:xfrm>
        </p:grpSpPr>
        <p:sp>
          <p:nvSpPr>
            <p:cNvPr id="105" name="Freeform 15">
              <a:extLst>
                <a:ext uri="{FF2B5EF4-FFF2-40B4-BE49-F238E27FC236}">
                  <a16:creationId xmlns:a16="http://schemas.microsoft.com/office/drawing/2014/main" id="{496AC5C7-9229-4E69-A0F4-AD083E05109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08263" y="1544638"/>
              <a:ext cx="3354387" cy="1131887"/>
            </a:xfrm>
            <a:custGeom>
              <a:avLst/>
              <a:gdLst>
                <a:gd name="T0" fmla="*/ 2147483647 w 2957"/>
                <a:gd name="T1" fmla="*/ 1454437330 h 997"/>
                <a:gd name="T2" fmla="*/ 2147483647 w 2957"/>
                <a:gd name="T3" fmla="*/ 0 h 997"/>
                <a:gd name="T4" fmla="*/ 2147483647 w 2957"/>
                <a:gd name="T5" fmla="*/ 814018617 h 997"/>
                <a:gd name="T6" fmla="*/ 0 w 2957"/>
                <a:gd name="T7" fmla="*/ 814018617 h 997"/>
                <a:gd name="T8" fmla="*/ 0 w 2957"/>
                <a:gd name="T9" fmla="*/ 1454437330 h 997"/>
                <a:gd name="T10" fmla="*/ 2147483647 w 2957"/>
                <a:gd name="T11" fmla="*/ 1454437330 h 9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7"/>
                <a:gd name="T19" fmla="*/ 0 h 997"/>
                <a:gd name="T20" fmla="*/ 2957 w 2957"/>
                <a:gd name="T21" fmla="*/ 997 h 9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7" h="997">
                  <a:moveTo>
                    <a:pt x="2957" y="997"/>
                  </a:moveTo>
                  <a:lnTo>
                    <a:pt x="2428" y="0"/>
                  </a:lnTo>
                  <a:lnTo>
                    <a:pt x="2428" y="558"/>
                  </a:lnTo>
                  <a:lnTo>
                    <a:pt x="0" y="558"/>
                  </a:lnTo>
                  <a:lnTo>
                    <a:pt x="0" y="997"/>
                  </a:lnTo>
                  <a:lnTo>
                    <a:pt x="2957" y="997"/>
                  </a:lnTo>
                  <a:close/>
                </a:path>
              </a:pathLst>
            </a:custGeom>
            <a:gradFill rotWithShape="1">
              <a:gsLst>
                <a:gs pos="0">
                  <a:srgbClr val="004074"/>
                </a:gs>
                <a:gs pos="50000">
                  <a:srgbClr val="0061B2"/>
                </a:gs>
                <a:gs pos="100000">
                  <a:srgbClr val="004074"/>
                </a:gs>
              </a:gsLst>
              <a:lin ang="0" scaled="1"/>
            </a:gra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6" name="Freeform 16">
              <a:extLst>
                <a:ext uri="{FF2B5EF4-FFF2-40B4-BE49-F238E27FC236}">
                  <a16:creationId xmlns:a16="http://schemas.microsoft.com/office/drawing/2014/main" id="{54C9F54D-17B3-4263-A52A-E571C5E7DB8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08263" y="2755900"/>
              <a:ext cx="3678237" cy="541338"/>
            </a:xfrm>
            <a:custGeom>
              <a:avLst/>
              <a:gdLst>
                <a:gd name="T0" fmla="*/ 0 w 2622"/>
                <a:gd name="T1" fmla="*/ 859374075 h 386"/>
                <a:gd name="T2" fmla="*/ 2147483647 w 2622"/>
                <a:gd name="T3" fmla="*/ 859374075 h 386"/>
                <a:gd name="T4" fmla="*/ 2147483647 w 2622"/>
                <a:gd name="T5" fmla="*/ 0 h 386"/>
                <a:gd name="T6" fmla="*/ 0 w 2622"/>
                <a:gd name="T7" fmla="*/ 0 h 386"/>
                <a:gd name="T8" fmla="*/ 0 w 2622"/>
                <a:gd name="T9" fmla="*/ 859374075 h 3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2"/>
                <a:gd name="T16" fmla="*/ 0 h 386"/>
                <a:gd name="T17" fmla="*/ 3241 w 2622"/>
                <a:gd name="T18" fmla="*/ 477 h 3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2" h="386">
                  <a:moveTo>
                    <a:pt x="0" y="386"/>
                  </a:moveTo>
                  <a:lnTo>
                    <a:pt x="2622" y="386"/>
                  </a:lnTo>
                  <a:lnTo>
                    <a:pt x="2419" y="0"/>
                  </a:lnTo>
                  <a:lnTo>
                    <a:pt x="0" y="0"/>
                  </a:lnTo>
                  <a:lnTo>
                    <a:pt x="0" y="386"/>
                  </a:lnTo>
                  <a:close/>
                </a:path>
              </a:pathLst>
            </a:custGeom>
            <a:gradFill rotWithShape="1">
              <a:gsLst>
                <a:gs pos="0">
                  <a:srgbClr val="004074"/>
                </a:gs>
                <a:gs pos="50000">
                  <a:srgbClr val="0061B2"/>
                </a:gs>
                <a:gs pos="100000">
                  <a:srgbClr val="004074"/>
                </a:gs>
              </a:gsLst>
              <a:lin ang="0" scaled="1"/>
            </a:gra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7" name="Freeform 17">
              <a:extLst>
                <a:ext uri="{FF2B5EF4-FFF2-40B4-BE49-F238E27FC236}">
                  <a16:creationId xmlns:a16="http://schemas.microsoft.com/office/drawing/2014/main" id="{A83F03F7-CA19-4119-99E8-262882F347CA}"/>
                </a:ext>
              </a:extLst>
            </p:cNvPr>
            <p:cNvSpPr>
              <a:spLocks/>
            </p:cNvSpPr>
            <p:nvPr/>
          </p:nvSpPr>
          <p:spPr bwMode="gray">
            <a:xfrm>
              <a:off x="2608263" y="3394075"/>
              <a:ext cx="3876675" cy="552450"/>
            </a:xfrm>
            <a:custGeom>
              <a:avLst/>
              <a:gdLst>
                <a:gd name="T0" fmla="*/ 9005836 w 2764"/>
                <a:gd name="T1" fmla="*/ 877014375 h 394"/>
                <a:gd name="T2" fmla="*/ 2147483647 w 2764"/>
                <a:gd name="T3" fmla="*/ 877014375 h 394"/>
                <a:gd name="T4" fmla="*/ 2147483647 w 2764"/>
                <a:gd name="T5" fmla="*/ 452013468 h 394"/>
                <a:gd name="T6" fmla="*/ 2147483647 w 2764"/>
                <a:gd name="T7" fmla="*/ 0 h 394"/>
                <a:gd name="T8" fmla="*/ 0 w 2764"/>
                <a:gd name="T9" fmla="*/ 0 h 394"/>
                <a:gd name="T10" fmla="*/ 9005836 w 2764"/>
                <a:gd name="T11" fmla="*/ 877014375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64"/>
                <a:gd name="T19" fmla="*/ 0 h 394"/>
                <a:gd name="T20" fmla="*/ 3397 w 2764"/>
                <a:gd name="T21" fmla="*/ 487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64" h="394">
                  <a:moveTo>
                    <a:pt x="4" y="394"/>
                  </a:moveTo>
                  <a:lnTo>
                    <a:pt x="2662" y="392"/>
                  </a:lnTo>
                  <a:lnTo>
                    <a:pt x="2764" y="203"/>
                  </a:lnTo>
                  <a:lnTo>
                    <a:pt x="2659" y="1"/>
                  </a:lnTo>
                  <a:lnTo>
                    <a:pt x="0" y="0"/>
                  </a:lnTo>
                  <a:lnTo>
                    <a:pt x="4" y="394"/>
                  </a:lnTo>
                  <a:close/>
                </a:path>
              </a:pathLst>
            </a:custGeom>
            <a:gradFill rotWithShape="1">
              <a:gsLst>
                <a:gs pos="0">
                  <a:srgbClr val="004074"/>
                </a:gs>
                <a:gs pos="50000">
                  <a:srgbClr val="0061B2"/>
                </a:gs>
                <a:gs pos="100000">
                  <a:srgbClr val="004074"/>
                </a:gs>
              </a:gsLst>
              <a:lin ang="0" scaled="1"/>
            </a:gra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8" name="Freeform 18">
              <a:extLst>
                <a:ext uri="{FF2B5EF4-FFF2-40B4-BE49-F238E27FC236}">
                  <a16:creationId xmlns:a16="http://schemas.microsoft.com/office/drawing/2014/main" id="{32755FE8-B333-42E7-B5D1-406399E5D1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608263" y="4038600"/>
              <a:ext cx="3686175" cy="561975"/>
            </a:xfrm>
            <a:custGeom>
              <a:avLst/>
              <a:gdLst>
                <a:gd name="T0" fmla="*/ 0 w 2628"/>
                <a:gd name="T1" fmla="*/ 892134612 h 401"/>
                <a:gd name="T2" fmla="*/ 2147483647 w 2628"/>
                <a:gd name="T3" fmla="*/ 892134612 h 401"/>
                <a:gd name="T4" fmla="*/ 2147483647 w 2628"/>
                <a:gd name="T5" fmla="*/ 0 h 401"/>
                <a:gd name="T6" fmla="*/ 9007845 w 2628"/>
                <a:gd name="T7" fmla="*/ 0 h 401"/>
                <a:gd name="T8" fmla="*/ 0 w 2628"/>
                <a:gd name="T9" fmla="*/ 892134612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8"/>
                <a:gd name="T16" fmla="*/ 0 h 401"/>
                <a:gd name="T17" fmla="*/ 3241 w 2628"/>
                <a:gd name="T18" fmla="*/ 496 h 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8" h="401">
                  <a:moveTo>
                    <a:pt x="0" y="401"/>
                  </a:moveTo>
                  <a:lnTo>
                    <a:pt x="2419" y="400"/>
                  </a:lnTo>
                  <a:lnTo>
                    <a:pt x="2628" y="1"/>
                  </a:lnTo>
                  <a:lnTo>
                    <a:pt x="4" y="0"/>
                  </a:lnTo>
                  <a:lnTo>
                    <a:pt x="0" y="401"/>
                  </a:lnTo>
                  <a:close/>
                </a:path>
              </a:pathLst>
            </a:custGeom>
            <a:gradFill rotWithShape="1">
              <a:gsLst>
                <a:gs pos="0">
                  <a:srgbClr val="004074"/>
                </a:gs>
                <a:gs pos="50000">
                  <a:srgbClr val="0061B2"/>
                </a:gs>
                <a:gs pos="100000">
                  <a:srgbClr val="004074"/>
                </a:gs>
              </a:gsLst>
              <a:lin ang="0" scaled="1"/>
            </a:gra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09" name="Freeform 19">
              <a:extLst>
                <a:ext uri="{FF2B5EF4-FFF2-40B4-BE49-F238E27FC236}">
                  <a16:creationId xmlns:a16="http://schemas.microsoft.com/office/drawing/2014/main" id="{121CD0F0-7571-423B-B67D-276DC9402190}"/>
                </a:ext>
              </a:extLst>
            </p:cNvPr>
            <p:cNvSpPr>
              <a:spLocks/>
            </p:cNvSpPr>
            <p:nvPr/>
          </p:nvSpPr>
          <p:spPr bwMode="gray">
            <a:xfrm>
              <a:off x="2608263" y="4665663"/>
              <a:ext cx="3365500" cy="1141412"/>
            </a:xfrm>
            <a:custGeom>
              <a:avLst/>
              <a:gdLst>
                <a:gd name="T0" fmla="*/ 0 w 2967"/>
                <a:gd name="T1" fmla="*/ 639806810 h 1006"/>
                <a:gd name="T2" fmla="*/ 2147483647 w 2967"/>
                <a:gd name="T3" fmla="*/ 639806810 h 1006"/>
                <a:gd name="T4" fmla="*/ 2147483647 w 2967"/>
                <a:gd name="T5" fmla="*/ 1466164137 h 1006"/>
                <a:gd name="T6" fmla="*/ 2147483647 w 2967"/>
                <a:gd name="T7" fmla="*/ 0 h 1006"/>
                <a:gd name="T8" fmla="*/ 0 w 2967"/>
                <a:gd name="T9" fmla="*/ 0 h 1006"/>
                <a:gd name="T10" fmla="*/ 0 w 2967"/>
                <a:gd name="T11" fmla="*/ 639806810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7"/>
                <a:gd name="T19" fmla="*/ 0 h 1006"/>
                <a:gd name="T20" fmla="*/ 2967 w 2967"/>
                <a:gd name="T21" fmla="*/ 1006 h 10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7" h="1006">
                  <a:moveTo>
                    <a:pt x="0" y="439"/>
                  </a:moveTo>
                  <a:lnTo>
                    <a:pt x="2438" y="439"/>
                  </a:lnTo>
                  <a:lnTo>
                    <a:pt x="2438" y="1006"/>
                  </a:lnTo>
                  <a:lnTo>
                    <a:pt x="2967" y="0"/>
                  </a:lnTo>
                  <a:lnTo>
                    <a:pt x="0" y="0"/>
                  </a:lnTo>
                  <a:lnTo>
                    <a:pt x="0" y="439"/>
                  </a:lnTo>
                  <a:close/>
                </a:path>
              </a:pathLst>
            </a:custGeom>
            <a:gradFill rotWithShape="1">
              <a:gsLst>
                <a:gs pos="0">
                  <a:srgbClr val="004074"/>
                </a:gs>
                <a:gs pos="50000">
                  <a:srgbClr val="0061B2"/>
                </a:gs>
                <a:gs pos="100000">
                  <a:srgbClr val="004074"/>
                </a:gs>
              </a:gsLst>
              <a:lin ang="0" scaled="1"/>
            </a:gradFill>
            <a:ln w="14351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dist="28398" dir="3806097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110" name="Group 16">
              <a:extLst>
                <a:ext uri="{FF2B5EF4-FFF2-40B4-BE49-F238E27FC236}">
                  <a16:creationId xmlns:a16="http://schemas.microsoft.com/office/drawing/2014/main" id="{34BB3A45-BEDD-4F77-B2A2-282D9C6D7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8421" y="1205930"/>
              <a:ext cx="7201088" cy="3813672"/>
              <a:chOff x="1356" y="699"/>
              <a:chExt cx="5132" cy="2719"/>
            </a:xfrm>
          </p:grpSpPr>
          <p:sp>
            <p:nvSpPr>
              <p:cNvPr id="111" name="Text Box 19">
                <a:extLst>
                  <a:ext uri="{FF2B5EF4-FFF2-40B4-BE49-F238E27FC236}">
                    <a16:creationId xmlns:a16="http://schemas.microsoft.com/office/drawing/2014/main" id="{F1F0B6B9-69EC-4363-9805-FEBCFD2994B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>
                <a:off x="1356" y="699"/>
                <a:ext cx="5132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zh-TW" sz="1200" b="1" noProof="1">
                    <a:solidFill>
                      <a:schemeClr val="tx2">
                        <a:lumMod val="75000"/>
                      </a:schemeClr>
                    </a:solidFill>
                  </a:rPr>
                  <a:t>Рабочие программы воспитания, календарный план воспитательной работы, формы аттестации (в предусмотренных ФЗ случаях)</a:t>
                </a:r>
                <a:endParaRPr lang="en-US" altLang="zh-TW" sz="1200" b="1" noProof="1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2" name="Text Box 19">
                <a:extLst>
                  <a:ext uri="{FF2B5EF4-FFF2-40B4-BE49-F238E27FC236}">
                    <a16:creationId xmlns:a16="http://schemas.microsoft.com/office/drawing/2014/main" id="{8A29E194-5A18-4923-97CD-0C9C22A5BD5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>
                <a:off x="1716" y="1913"/>
                <a:ext cx="180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40000"/>
                  </a:spcAft>
                </a:pPr>
                <a:r>
                  <a:rPr lang="ru-RU" altLang="zh-TW" sz="1100" noProof="1">
                    <a:solidFill>
                      <a:schemeClr val="bg1"/>
                    </a:solidFill>
                  </a:rPr>
                  <a:t>Иные компоненты</a:t>
                </a:r>
                <a:endParaRPr lang="en-US" altLang="zh-TW" sz="11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Text Box 19">
                <a:extLst>
                  <a:ext uri="{FF2B5EF4-FFF2-40B4-BE49-F238E27FC236}">
                    <a16:creationId xmlns:a16="http://schemas.microsoft.com/office/drawing/2014/main" id="{D17B7F04-3FF1-4349-BBC6-EECE025C8C7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>
                <a:off x="1675" y="2318"/>
                <a:ext cx="2131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40000"/>
                  </a:spcAft>
                </a:pPr>
                <a:r>
                  <a:rPr lang="ru-RU" altLang="zh-TW" sz="1100" noProof="1">
                    <a:solidFill>
                      <a:schemeClr val="bg1"/>
                    </a:solidFill>
                  </a:rPr>
                  <a:t>Рабочие программы учебных курсов, дисциплин (модулей)</a:t>
                </a:r>
                <a:endParaRPr lang="en-US" altLang="zh-TW" sz="11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Text Box 19">
                <a:extLst>
                  <a:ext uri="{FF2B5EF4-FFF2-40B4-BE49-F238E27FC236}">
                    <a16:creationId xmlns:a16="http://schemas.microsoft.com/office/drawing/2014/main" id="{A5BCA2F6-76A1-41D2-878A-F79AF569660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>
                <a:off x="1743" y="2866"/>
                <a:ext cx="1894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40000"/>
                  </a:spcAft>
                </a:pPr>
                <a:r>
                  <a:rPr lang="ru-RU" altLang="zh-TW" sz="1100" noProof="1">
                    <a:solidFill>
                      <a:schemeClr val="bg1"/>
                    </a:solidFill>
                  </a:rPr>
                  <a:t>Календарный учебный график</a:t>
                </a:r>
                <a:endParaRPr lang="en-US" altLang="zh-TW" sz="11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Text Box 19">
                <a:extLst>
                  <a:ext uri="{FF2B5EF4-FFF2-40B4-BE49-F238E27FC236}">
                    <a16:creationId xmlns:a16="http://schemas.microsoft.com/office/drawing/2014/main" id="{EB1B99B0-6D00-4A5F-AF9B-5143DF3C0B2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>
                <a:off x="1655" y="3297"/>
                <a:ext cx="1800" cy="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801688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8016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ct val="40000"/>
                  </a:spcAft>
                </a:pPr>
                <a:r>
                  <a:rPr lang="ru-RU" altLang="zh-TW" sz="1100" noProof="1">
                    <a:solidFill>
                      <a:schemeClr val="bg1"/>
                    </a:solidFill>
                  </a:rPr>
                  <a:t>Учебный план</a:t>
                </a:r>
                <a:endParaRPr lang="en-US" altLang="zh-TW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7" name="Text Box 19">
            <a:extLst>
              <a:ext uri="{FF2B5EF4-FFF2-40B4-BE49-F238E27FC236}">
                <a16:creationId xmlns:a16="http://schemas.microsoft.com/office/drawing/2014/main" id="{8A29E194-5A18-4923-97CD-0C9C22A5BD5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990013" y="5198696"/>
            <a:ext cx="284003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ru-RU" altLang="zh-TW" sz="1100" noProof="1">
                <a:solidFill>
                  <a:schemeClr val="bg1"/>
                </a:solidFill>
              </a:rPr>
              <a:t>Оценочных и методических материалов</a:t>
            </a:r>
            <a:endParaRPr lang="en-US" altLang="zh-TW" sz="1100" noProof="1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Пользователь\Мои документы\3d\7.3-ad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7763" y="5705475"/>
            <a:ext cx="317500" cy="317500"/>
          </a:xfrm>
          <a:prstGeom prst="rect">
            <a:avLst/>
          </a:prstGeom>
          <a:noFill/>
        </p:spPr>
      </p:pic>
      <p:pic>
        <p:nvPicPr>
          <p:cNvPr id="103" name="Picture 2" descr="C:\Documents and Settings\Пользователь\Мои документы\3d\7.3-ad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1013" y="954088"/>
            <a:ext cx="773112" cy="773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1ACC1-413D-FE48-B4EE-A9FEDC87FF37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50022" y="1318850"/>
            <a:ext cx="6380696" cy="837332"/>
          </a:xfrm>
          <a:prstGeom prst="rect">
            <a:avLst/>
          </a:prstGeom>
          <a:noFill/>
        </p:spPr>
        <p:txBody>
          <a:bodyPr wrap="none" lIns="82918" tIns="41459" rIns="82918" bIns="4145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97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7" name="Picture 7" descr="C:\Documents and Settings\Пользователь\Мои документы\Реестр\21138733-3d-people-man-person-and-word-THANKS-Stock-Photo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3564" y="3022490"/>
            <a:ext cx="3877263" cy="269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38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10171457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9922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Примерная основная образовательная программа высшего образования</a:t>
            </a:r>
          </a:p>
        </p:txBody>
      </p:sp>
      <p:grpSp>
        <p:nvGrpSpPr>
          <p:cNvPr id="149" name="Group 4"/>
          <p:cNvGrpSpPr>
            <a:grpSpLocks/>
          </p:cNvGrpSpPr>
          <p:nvPr/>
        </p:nvGrpSpPr>
        <p:grpSpPr bwMode="auto">
          <a:xfrm rot="-5400000">
            <a:off x="2123802" y="2135312"/>
            <a:ext cx="4111625" cy="1598613"/>
            <a:chOff x="564" y="1992"/>
            <a:chExt cx="2658" cy="984"/>
          </a:xfrm>
        </p:grpSpPr>
        <p:sp>
          <p:nvSpPr>
            <p:cNvPr id="150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3" name="Group 8"/>
          <p:cNvGrpSpPr>
            <a:grpSpLocks/>
          </p:cNvGrpSpPr>
          <p:nvPr/>
        </p:nvGrpSpPr>
        <p:grpSpPr bwMode="auto">
          <a:xfrm rot="5400000" flipH="1">
            <a:off x="5512320" y="2110706"/>
            <a:ext cx="4111625" cy="1644650"/>
            <a:chOff x="564" y="1992"/>
            <a:chExt cx="2658" cy="984"/>
          </a:xfrm>
        </p:grpSpPr>
        <p:sp>
          <p:nvSpPr>
            <p:cNvPr id="154" name="Freeform 9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10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11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gamma/>
                    <a:tint val="0"/>
                    <a:invGamma/>
                    <a:alpha val="0"/>
                  </a:srgbClr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7" name="Group 12"/>
          <p:cNvGrpSpPr>
            <a:grpSpLocks/>
          </p:cNvGrpSpPr>
          <p:nvPr/>
        </p:nvGrpSpPr>
        <p:grpSpPr bwMode="auto">
          <a:xfrm>
            <a:off x="5026546" y="2091656"/>
            <a:ext cx="1660525" cy="1612900"/>
            <a:chOff x="2457" y="2000"/>
            <a:chExt cx="901" cy="888"/>
          </a:xfrm>
        </p:grpSpPr>
        <p:pic>
          <p:nvPicPr>
            <p:cNvPr id="158" name="Picture 13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" name="Oval 14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1" name="Group 16"/>
            <p:cNvGrpSpPr>
              <a:grpSpLocks/>
            </p:cNvGrpSpPr>
            <p:nvPr/>
          </p:nvGrpSpPr>
          <p:grpSpPr bwMode="auto">
            <a:xfrm rot="-1297425" flipH="1" flipV="1">
              <a:off x="2521" y="2686"/>
              <a:ext cx="783" cy="182"/>
              <a:chOff x="2528" y="1060"/>
              <a:chExt cx="894" cy="236"/>
            </a:xfrm>
          </p:grpSpPr>
          <p:grpSp>
            <p:nvGrpSpPr>
              <p:cNvPr id="162" name="Group 17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68" name="AutoShape 18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AutoShape 19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AutoShape 20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AutoShape 21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3" name="Group 2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64" name="AutoShape 23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AutoShape 24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AutoShape 25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AutoShape 26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72" name="Group 27"/>
          <p:cNvGrpSpPr>
            <a:grpSpLocks/>
          </p:cNvGrpSpPr>
          <p:nvPr/>
        </p:nvGrpSpPr>
        <p:grpSpPr bwMode="auto">
          <a:xfrm>
            <a:off x="649289" y="750218"/>
            <a:ext cx="2916758" cy="1322388"/>
            <a:chOff x="4320" y="1152"/>
            <a:chExt cx="414" cy="402"/>
          </a:xfrm>
        </p:grpSpPr>
        <p:sp>
          <p:nvSpPr>
            <p:cNvPr id="173" name="AutoShape 28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66B1CC"/>
                </a:gs>
                <a:gs pos="100000">
                  <a:srgbClr val="66B1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Примерный учебный план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66B1CC">
                    <a:gamma/>
                    <a:tint val="48627"/>
                    <a:invGamma/>
                  </a:srgbClr>
                </a:gs>
                <a:gs pos="50000">
                  <a:srgbClr val="66B1CC">
                    <a:alpha val="0"/>
                  </a:srgbClr>
                </a:gs>
                <a:gs pos="100000">
                  <a:srgbClr val="66B1C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5" name="Group 30"/>
          <p:cNvGrpSpPr>
            <a:grpSpLocks/>
          </p:cNvGrpSpPr>
          <p:nvPr/>
        </p:nvGrpSpPr>
        <p:grpSpPr bwMode="auto">
          <a:xfrm>
            <a:off x="671514" y="2251993"/>
            <a:ext cx="2916758" cy="1322388"/>
            <a:chOff x="4320" y="1152"/>
            <a:chExt cx="414" cy="402"/>
          </a:xfrm>
        </p:grpSpPr>
        <p:sp>
          <p:nvSpPr>
            <p:cNvPr id="176" name="AutoShape 31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85414"/>
                </a:gs>
                <a:gs pos="100000">
                  <a:srgbClr val="C85414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Примерный</a:t>
              </a:r>
              <a:r>
                <a:rPr kumimoji="0" lang="ru-RU" altLang="zh-CN" sz="1800" b="0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календарный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учебный график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85414">
                    <a:gamma/>
                    <a:tint val="48627"/>
                    <a:invGamma/>
                  </a:srgbClr>
                </a:gs>
                <a:gs pos="50000">
                  <a:srgbClr val="C85414">
                    <a:alpha val="0"/>
                  </a:srgbClr>
                </a:gs>
                <a:gs pos="100000">
                  <a:srgbClr val="C85414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8" name="Group 33"/>
          <p:cNvGrpSpPr>
            <a:grpSpLocks/>
          </p:cNvGrpSpPr>
          <p:nvPr/>
        </p:nvGrpSpPr>
        <p:grpSpPr bwMode="auto">
          <a:xfrm>
            <a:off x="685801" y="3774406"/>
            <a:ext cx="2916758" cy="1322387"/>
            <a:chOff x="4320" y="1152"/>
            <a:chExt cx="414" cy="402"/>
          </a:xfrm>
        </p:grpSpPr>
        <p:sp>
          <p:nvSpPr>
            <p:cNvPr id="179" name="AutoShape 34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7D94F7"/>
                </a:gs>
                <a:gs pos="100000">
                  <a:srgbClr val="7D94F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Примерные рабочие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программы учебных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предметов,</a:t>
              </a:r>
              <a:r>
                <a:rPr kumimoji="0" lang="ru-RU" altLang="zh-CN" sz="1800" b="0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курсов,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дисциплин (модулей)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7D94F7">
                    <a:gamma/>
                    <a:tint val="48627"/>
                    <a:invGamma/>
                  </a:srgbClr>
                </a:gs>
                <a:gs pos="50000">
                  <a:srgbClr val="7D94F7">
                    <a:alpha val="0"/>
                  </a:srgbClr>
                </a:gs>
                <a:gs pos="100000">
                  <a:srgbClr val="7D94F7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1" name="Group 36"/>
          <p:cNvGrpSpPr>
            <a:grpSpLocks/>
          </p:cNvGrpSpPr>
          <p:nvPr/>
        </p:nvGrpSpPr>
        <p:grpSpPr bwMode="auto">
          <a:xfrm>
            <a:off x="8207896" y="750218"/>
            <a:ext cx="3195117" cy="1322388"/>
            <a:chOff x="4320" y="1152"/>
            <a:chExt cx="414" cy="402"/>
          </a:xfrm>
        </p:grpSpPr>
        <p:sp>
          <p:nvSpPr>
            <p:cNvPr id="182" name="AutoShape 3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66B1CC"/>
                </a:gs>
                <a:gs pos="100000">
                  <a:srgbClr val="66B1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kern="0" dirty="0">
                  <a:solidFill>
                    <a:schemeClr val="bg1"/>
                  </a:solidFill>
                </a:rPr>
                <a:t>Иные компоненты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66B1CC">
                    <a:gamma/>
                    <a:tint val="48627"/>
                    <a:invGamma/>
                  </a:srgbClr>
                </a:gs>
                <a:gs pos="50000">
                  <a:srgbClr val="66B1CC">
                    <a:alpha val="0"/>
                  </a:srgbClr>
                </a:gs>
                <a:gs pos="100000">
                  <a:srgbClr val="66B1CC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4" name="Group 39"/>
          <p:cNvGrpSpPr>
            <a:grpSpLocks/>
          </p:cNvGrpSpPr>
          <p:nvPr/>
        </p:nvGrpSpPr>
        <p:grpSpPr bwMode="auto">
          <a:xfrm>
            <a:off x="8230121" y="2251993"/>
            <a:ext cx="3195117" cy="1322388"/>
            <a:chOff x="4320" y="1152"/>
            <a:chExt cx="414" cy="402"/>
          </a:xfrm>
        </p:grpSpPr>
        <p:sp>
          <p:nvSpPr>
            <p:cNvPr id="185" name="AutoShape 40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85414"/>
                </a:gs>
                <a:gs pos="100000">
                  <a:srgbClr val="C85414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Примерная</a:t>
              </a:r>
              <a:r>
                <a:rPr kumimoji="0" lang="ru-RU" altLang="zh-CN" sz="1800" b="0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рабочая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программа воспитания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85414">
                    <a:gamma/>
                    <a:tint val="48627"/>
                    <a:invGamma/>
                  </a:srgbClr>
                </a:gs>
                <a:gs pos="50000">
                  <a:srgbClr val="C85414">
                    <a:alpha val="0"/>
                  </a:srgbClr>
                </a:gs>
                <a:gs pos="100000">
                  <a:srgbClr val="C85414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7" name="Group 42"/>
          <p:cNvGrpSpPr>
            <a:grpSpLocks/>
          </p:cNvGrpSpPr>
          <p:nvPr/>
        </p:nvGrpSpPr>
        <p:grpSpPr bwMode="auto">
          <a:xfrm>
            <a:off x="8244408" y="3774406"/>
            <a:ext cx="3195117" cy="1322387"/>
            <a:chOff x="4320" y="1152"/>
            <a:chExt cx="414" cy="402"/>
          </a:xfrm>
        </p:grpSpPr>
        <p:sp>
          <p:nvSpPr>
            <p:cNvPr id="188" name="AutoShape 43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7D94F7"/>
                </a:gs>
                <a:gs pos="100000">
                  <a:srgbClr val="7D94F7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Примерный календарный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kern="0" dirty="0">
                  <a:solidFill>
                    <a:schemeClr val="bg1"/>
                  </a:solidFill>
                </a:rPr>
                <a:t>план воспитательной работы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7D94F7">
                    <a:gamma/>
                    <a:tint val="48627"/>
                    <a:invGamma/>
                  </a:srgbClr>
                </a:gs>
                <a:gs pos="50000">
                  <a:srgbClr val="7D94F7">
                    <a:alpha val="0"/>
                  </a:srgbClr>
                </a:gs>
                <a:gs pos="100000">
                  <a:srgbClr val="7D94F7">
                    <a:gamma/>
                    <a:tint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6" name="Rectangle 51"/>
          <p:cNvSpPr>
            <a:spLocks noChangeArrowheads="1"/>
          </p:cNvSpPr>
          <p:nvPr/>
        </p:nvSpPr>
        <p:spPr bwMode="auto">
          <a:xfrm>
            <a:off x="4324871" y="769268"/>
            <a:ext cx="3014662" cy="99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zh-CN" b="1" dirty="0">
                <a:solidFill>
                  <a:srgbClr val="080808"/>
                </a:solidFill>
                <a:ea typeface="宋体" charset="-122"/>
              </a:rPr>
              <a:t>Примерная основная образовательная программа</a:t>
            </a:r>
            <a:endParaRPr lang="en-US" altLang="zh-CN" b="1" dirty="0">
              <a:solidFill>
                <a:srgbClr val="080808"/>
              </a:solidFill>
              <a:ea typeface="宋体" charset="-122"/>
            </a:endParaRPr>
          </a:p>
        </p:txBody>
      </p:sp>
      <p:sp>
        <p:nvSpPr>
          <p:cNvPr id="197" name="Rectangle 52"/>
          <p:cNvSpPr>
            <a:spLocks noChangeArrowheads="1"/>
          </p:cNvSpPr>
          <p:nvPr/>
        </p:nvSpPr>
        <p:spPr bwMode="auto">
          <a:xfrm>
            <a:off x="5048771" y="2542506"/>
            <a:ext cx="160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zh-CN" sz="1200" i="1" dirty="0">
                <a:solidFill>
                  <a:srgbClr val="080808"/>
                </a:solidFill>
                <a:latin typeface="Arial Black" pitchFamily="34" charset="0"/>
                <a:ea typeface="宋体" charset="-122"/>
              </a:rPr>
              <a:t>Учебно-методическая документация</a:t>
            </a:r>
            <a:endParaRPr lang="en-US" altLang="zh-CN" sz="1200" i="1" dirty="0">
              <a:solidFill>
                <a:srgbClr val="080808"/>
              </a:solidFill>
              <a:latin typeface="Arial Black" pitchFamily="34" charset="0"/>
              <a:ea typeface="宋体" charset="-122"/>
            </a:endParaRPr>
          </a:p>
        </p:txBody>
      </p:sp>
      <p:sp>
        <p:nvSpPr>
          <p:cNvPr id="239" name="AutoShape 5"/>
          <p:cNvSpPr>
            <a:spLocks noChangeArrowheads="1"/>
          </p:cNvSpPr>
          <p:nvPr/>
        </p:nvSpPr>
        <p:spPr bwMode="auto">
          <a:xfrm>
            <a:off x="112020" y="5853461"/>
            <a:ext cx="2154931" cy="880714"/>
          </a:xfrm>
          <a:prstGeom prst="roundRect">
            <a:avLst>
              <a:gd name="adj" fmla="val 13009"/>
            </a:avLst>
          </a:prstGeom>
          <a:solidFill>
            <a:srgbClr val="FFFFFF">
              <a:alpha val="30196"/>
            </a:srgbClr>
          </a:solidFill>
          <a:ln w="19050" cap="rnd" algn="ctr">
            <a:solidFill>
              <a:srgbClr val="9E9E9E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0" name="Line 10"/>
          <p:cNvSpPr>
            <a:spLocks noChangeShapeType="1"/>
          </p:cNvSpPr>
          <p:nvPr/>
        </p:nvSpPr>
        <p:spPr bwMode="auto">
          <a:xfrm flipH="1">
            <a:off x="296170" y="5331172"/>
            <a:ext cx="3175" cy="7794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43" name="Group 138"/>
          <p:cNvGrpSpPr>
            <a:grpSpLocks/>
          </p:cNvGrpSpPr>
          <p:nvPr/>
        </p:nvGrpSpPr>
        <p:grpSpPr bwMode="auto">
          <a:xfrm>
            <a:off x="183457" y="5200997"/>
            <a:ext cx="244475" cy="244475"/>
            <a:chOff x="1661" y="2750"/>
            <a:chExt cx="250" cy="250"/>
          </a:xfrm>
        </p:grpSpPr>
        <p:sp>
          <p:nvSpPr>
            <p:cNvPr id="244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5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49" name="TextBox 248"/>
          <p:cNvSpPr txBox="1"/>
          <p:nvPr/>
        </p:nvSpPr>
        <p:spPr>
          <a:xfrm>
            <a:off x="390526" y="6162675"/>
            <a:ext cx="1924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рекомендуемый объем</a:t>
            </a:r>
          </a:p>
        </p:txBody>
      </p:sp>
      <p:sp>
        <p:nvSpPr>
          <p:cNvPr id="250" name="AutoShape 5"/>
          <p:cNvSpPr>
            <a:spLocks noChangeArrowheads="1"/>
          </p:cNvSpPr>
          <p:nvPr/>
        </p:nvSpPr>
        <p:spPr bwMode="auto">
          <a:xfrm>
            <a:off x="2464695" y="5843936"/>
            <a:ext cx="3421756" cy="880714"/>
          </a:xfrm>
          <a:prstGeom prst="roundRect">
            <a:avLst>
              <a:gd name="adj" fmla="val 13009"/>
            </a:avLst>
          </a:prstGeom>
          <a:solidFill>
            <a:srgbClr val="FFFFFF">
              <a:alpha val="30196"/>
            </a:srgbClr>
          </a:solidFill>
          <a:ln w="19050" cap="rnd" algn="ctr">
            <a:solidFill>
              <a:srgbClr val="9E9E9E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1" name="Line 10"/>
          <p:cNvSpPr>
            <a:spLocks noChangeShapeType="1"/>
          </p:cNvSpPr>
          <p:nvPr/>
        </p:nvSpPr>
        <p:spPr bwMode="auto">
          <a:xfrm flipH="1">
            <a:off x="2648845" y="5321647"/>
            <a:ext cx="3175" cy="7794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2" name="Group 138"/>
          <p:cNvGrpSpPr>
            <a:grpSpLocks/>
          </p:cNvGrpSpPr>
          <p:nvPr/>
        </p:nvGrpSpPr>
        <p:grpSpPr bwMode="auto">
          <a:xfrm>
            <a:off x="2536132" y="5191472"/>
            <a:ext cx="244475" cy="244475"/>
            <a:chOff x="1661" y="2750"/>
            <a:chExt cx="250" cy="250"/>
          </a:xfrm>
        </p:grpSpPr>
        <p:sp>
          <p:nvSpPr>
            <p:cNvPr id="253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4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55" name="TextBox 254"/>
          <p:cNvSpPr txBox="1"/>
          <p:nvPr/>
        </p:nvSpPr>
        <p:spPr>
          <a:xfrm>
            <a:off x="2600324" y="6067425"/>
            <a:ext cx="3562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содержание образования определенного </a:t>
            </a:r>
          </a:p>
          <a:p>
            <a:r>
              <a:rPr lang="ru-RU" sz="1200" dirty="0"/>
              <a:t>уровня и (или) определенной направленности</a:t>
            </a:r>
          </a:p>
        </p:txBody>
      </p:sp>
      <p:sp>
        <p:nvSpPr>
          <p:cNvPr id="256" name="AutoShape 5"/>
          <p:cNvSpPr>
            <a:spLocks noChangeArrowheads="1"/>
          </p:cNvSpPr>
          <p:nvPr/>
        </p:nvSpPr>
        <p:spPr bwMode="auto">
          <a:xfrm>
            <a:off x="6112770" y="5862986"/>
            <a:ext cx="2154931" cy="880714"/>
          </a:xfrm>
          <a:prstGeom prst="roundRect">
            <a:avLst>
              <a:gd name="adj" fmla="val 13009"/>
            </a:avLst>
          </a:prstGeom>
          <a:solidFill>
            <a:srgbClr val="FFFFFF">
              <a:alpha val="30196"/>
            </a:srgbClr>
          </a:solidFill>
          <a:ln w="19050" cap="rnd" algn="ctr">
            <a:solidFill>
              <a:srgbClr val="9E9E9E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7" name="Line 10"/>
          <p:cNvSpPr>
            <a:spLocks noChangeShapeType="1"/>
          </p:cNvSpPr>
          <p:nvPr/>
        </p:nvSpPr>
        <p:spPr bwMode="auto">
          <a:xfrm flipH="1">
            <a:off x="6296920" y="5340697"/>
            <a:ext cx="3175" cy="7794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58" name="Group 138"/>
          <p:cNvGrpSpPr>
            <a:grpSpLocks/>
          </p:cNvGrpSpPr>
          <p:nvPr/>
        </p:nvGrpSpPr>
        <p:grpSpPr bwMode="auto">
          <a:xfrm>
            <a:off x="6184207" y="5210522"/>
            <a:ext cx="244475" cy="244475"/>
            <a:chOff x="1661" y="2750"/>
            <a:chExt cx="250" cy="250"/>
          </a:xfrm>
        </p:grpSpPr>
        <p:sp>
          <p:nvSpPr>
            <p:cNvPr id="259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0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61" name="TextBox 260"/>
          <p:cNvSpPr txBox="1"/>
          <p:nvPr/>
        </p:nvSpPr>
        <p:spPr>
          <a:xfrm>
            <a:off x="6381751" y="5886450"/>
            <a:ext cx="192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планируемые результаты освоения образовательной программы</a:t>
            </a:r>
          </a:p>
        </p:txBody>
      </p:sp>
      <p:sp>
        <p:nvSpPr>
          <p:cNvPr id="262" name="AutoShape 5"/>
          <p:cNvSpPr>
            <a:spLocks noChangeArrowheads="1"/>
          </p:cNvSpPr>
          <p:nvPr/>
        </p:nvSpPr>
        <p:spPr bwMode="auto">
          <a:xfrm>
            <a:off x="8465445" y="5853461"/>
            <a:ext cx="3421756" cy="880714"/>
          </a:xfrm>
          <a:prstGeom prst="roundRect">
            <a:avLst>
              <a:gd name="adj" fmla="val 13009"/>
            </a:avLst>
          </a:prstGeom>
          <a:solidFill>
            <a:srgbClr val="FFFFFF">
              <a:alpha val="30196"/>
            </a:srgbClr>
          </a:solidFill>
          <a:ln w="19050" cap="rnd" algn="ctr">
            <a:solidFill>
              <a:srgbClr val="9E9E9E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3" name="Line 10"/>
          <p:cNvSpPr>
            <a:spLocks noChangeShapeType="1"/>
          </p:cNvSpPr>
          <p:nvPr/>
        </p:nvSpPr>
        <p:spPr bwMode="auto">
          <a:xfrm flipH="1">
            <a:off x="8649595" y="5331172"/>
            <a:ext cx="3175" cy="779463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64" name="Group 138"/>
          <p:cNvGrpSpPr>
            <a:grpSpLocks/>
          </p:cNvGrpSpPr>
          <p:nvPr/>
        </p:nvGrpSpPr>
        <p:grpSpPr bwMode="auto">
          <a:xfrm>
            <a:off x="8536882" y="5200997"/>
            <a:ext cx="244475" cy="244475"/>
            <a:chOff x="1661" y="2750"/>
            <a:chExt cx="250" cy="250"/>
          </a:xfrm>
        </p:grpSpPr>
        <p:sp>
          <p:nvSpPr>
            <p:cNvPr id="265" name="Oval 139"/>
            <p:cNvSpPr>
              <a:spLocks noChangeArrowheads="1"/>
            </p:cNvSpPr>
            <p:nvPr/>
          </p:nvSpPr>
          <p:spPr bwMode="auto">
            <a:xfrm>
              <a:off x="1661" y="2750"/>
              <a:ext cx="250" cy="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6" name="Oval 140"/>
            <p:cNvSpPr>
              <a:spLocks noChangeArrowheads="1"/>
            </p:cNvSpPr>
            <p:nvPr/>
          </p:nvSpPr>
          <p:spPr bwMode="auto">
            <a:xfrm>
              <a:off x="1729" y="2818"/>
              <a:ext cx="114" cy="1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67" name="TextBox 266"/>
          <p:cNvSpPr txBox="1"/>
          <p:nvPr/>
        </p:nvSpPr>
        <p:spPr>
          <a:xfrm>
            <a:off x="8629649" y="5886450"/>
            <a:ext cx="356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примерные условия образовательной деятельности, включая примерные расчеты нормативных затрат на оказания </a:t>
            </a:r>
            <a:r>
              <a:rPr lang="ru-RU" sz="1200" dirty="0" err="1"/>
              <a:t>гос</a:t>
            </a:r>
            <a:r>
              <a:rPr lang="ru-RU" sz="1200" dirty="0"/>
              <a:t>. услуг по реализации образовательных услуг</a:t>
            </a:r>
          </a:p>
        </p:txBody>
      </p:sp>
      <p:cxnSp>
        <p:nvCxnSpPr>
          <p:cNvPr id="269" name="Прямая соединительная линия 268"/>
          <p:cNvCxnSpPr/>
          <p:nvPr/>
        </p:nvCxnSpPr>
        <p:spPr>
          <a:xfrm>
            <a:off x="0" y="5314950"/>
            <a:ext cx="11744325" cy="952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 стрелкой 272"/>
          <p:cNvCxnSpPr/>
          <p:nvPr/>
        </p:nvCxnSpPr>
        <p:spPr>
          <a:xfrm rot="5400000">
            <a:off x="5310188" y="4805362"/>
            <a:ext cx="1038225" cy="1588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>
            <a:off x="5095875" y="4267200"/>
            <a:ext cx="14859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>
          <a:xfrm>
            <a:off x="5019675" y="3819525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определяющая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Пользователь\Мои документы\b31088b6efe89d3e4ee50207e2328d7c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937" y="361950"/>
            <a:ext cx="2782784" cy="1409700"/>
          </a:xfrm>
          <a:prstGeom prst="rect">
            <a:avLst/>
          </a:prstGeom>
          <a:noFill/>
        </p:spPr>
      </p:pic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MH_Other_1"/>
          <p:cNvSpPr>
            <a:spLocks/>
          </p:cNvSpPr>
          <p:nvPr/>
        </p:nvSpPr>
        <p:spPr bwMode="auto">
          <a:xfrm rot="10800000">
            <a:off x="5309712" y="170922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8" name="Группа 37"/>
          <p:cNvGrpSpPr/>
          <p:nvPr/>
        </p:nvGrpSpPr>
        <p:grpSpPr>
          <a:xfrm>
            <a:off x="5624466" y="122057"/>
            <a:ext cx="3120755" cy="3120755"/>
            <a:chOff x="4532266" y="579257"/>
            <a:chExt cx="3120755" cy="3120755"/>
          </a:xfrm>
        </p:grpSpPr>
        <p:sp>
          <p:nvSpPr>
            <p:cNvPr id="13" name="MH_Other_2"/>
            <p:cNvSpPr>
              <a:spLocks noChangeArrowheads="1"/>
            </p:cNvSpPr>
            <p:nvPr/>
          </p:nvSpPr>
          <p:spPr bwMode="auto">
            <a:xfrm rot="10800000">
              <a:off x="4532266" y="579257"/>
              <a:ext cx="3120755" cy="3120755"/>
            </a:xfrm>
            <a:prstGeom prst="ellipse">
              <a:avLst/>
            </a:prstGeom>
            <a:solidFill>
              <a:srgbClr val="6E6E6E"/>
            </a:solidFill>
            <a:ln>
              <a:noFill/>
            </a:ln>
          </p:spPr>
          <p:txBody>
            <a:bodyPr lIns="95096" tIns="49557" rIns="95096" bIns="49557"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latinLnBrk="1" hangingPunct="1"/>
              <a:endParaRPr lang="zh-CN" altLang="en-US" sz="1371">
                <a:solidFill>
                  <a:srgbClr val="FFFFFF"/>
                </a:solidFill>
                <a:latin typeface="微软雅黑 Light" panose="02010600030101010101" charset="-122"/>
                <a:ea typeface="微软雅黑 Light" panose="02010600030101010101" charset="-122"/>
              </a:endParaRPr>
            </a:p>
          </p:txBody>
        </p:sp>
        <p:sp>
          <p:nvSpPr>
            <p:cNvPr id="15" name="MH_Other_4"/>
            <p:cNvSpPr>
              <a:spLocks/>
            </p:cNvSpPr>
            <p:nvPr/>
          </p:nvSpPr>
          <p:spPr bwMode="auto">
            <a:xfrm rot="10800000">
              <a:off x="5098674" y="1518181"/>
              <a:ext cx="796931" cy="1212139"/>
            </a:xfrm>
            <a:custGeom>
              <a:avLst/>
              <a:gdLst>
                <a:gd name="T0" fmla="*/ 0 w 755650"/>
                <a:gd name="T1" fmla="*/ 1149350 h 1149350"/>
                <a:gd name="T2" fmla="*/ 0 w 755650"/>
                <a:gd name="T3" fmla="*/ 425053 h 1149350"/>
                <a:gd name="T4" fmla="*/ 330597 w 755650"/>
                <a:gd name="T5" fmla="*/ 94456 h 1149350"/>
                <a:gd name="T6" fmla="*/ 491581 w 755650"/>
                <a:gd name="T7" fmla="*/ 94456 h 1149350"/>
                <a:gd name="T8" fmla="*/ 491581 w 755650"/>
                <a:gd name="T9" fmla="*/ 0 h 1149350"/>
                <a:gd name="T10" fmla="*/ 755650 w 755650"/>
                <a:gd name="T11" fmla="*/ 188913 h 1149350"/>
                <a:gd name="T12" fmla="*/ 491581 w 755650"/>
                <a:gd name="T13" fmla="*/ 377825 h 1149350"/>
                <a:gd name="T14" fmla="*/ 491581 w 755650"/>
                <a:gd name="T15" fmla="*/ 283369 h 1149350"/>
                <a:gd name="T16" fmla="*/ 330597 w 755650"/>
                <a:gd name="T17" fmla="*/ 283369 h 1149350"/>
                <a:gd name="T18" fmla="*/ 188913 w 755650"/>
                <a:gd name="T19" fmla="*/ 425053 h 1149350"/>
                <a:gd name="T20" fmla="*/ 188913 w 755650"/>
                <a:gd name="T21" fmla="*/ 1149350 h 1149350"/>
                <a:gd name="T22" fmla="*/ 0 w 755650"/>
                <a:gd name="T23" fmla="*/ 1149350 h 11493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5650" h="1149350">
                  <a:moveTo>
                    <a:pt x="0" y="1149350"/>
                  </a:moveTo>
                  <a:lnTo>
                    <a:pt x="0" y="425053"/>
                  </a:lnTo>
                  <a:cubicBezTo>
                    <a:pt x="0" y="242469"/>
                    <a:pt x="148013" y="94456"/>
                    <a:pt x="330597" y="94456"/>
                  </a:cubicBezTo>
                  <a:lnTo>
                    <a:pt x="491581" y="94456"/>
                  </a:lnTo>
                  <a:lnTo>
                    <a:pt x="491581" y="0"/>
                  </a:lnTo>
                  <a:lnTo>
                    <a:pt x="755650" y="188913"/>
                  </a:lnTo>
                  <a:lnTo>
                    <a:pt x="491581" y="377825"/>
                  </a:lnTo>
                  <a:lnTo>
                    <a:pt x="491581" y="283369"/>
                  </a:lnTo>
                  <a:lnTo>
                    <a:pt x="330597" y="283369"/>
                  </a:lnTo>
                  <a:cubicBezTo>
                    <a:pt x="252347" y="283369"/>
                    <a:pt x="188913" y="346803"/>
                    <a:pt x="188913" y="425053"/>
                  </a:cubicBezTo>
                  <a:lnTo>
                    <a:pt x="188913" y="1149350"/>
                  </a:lnTo>
                  <a:lnTo>
                    <a:pt x="0" y="1149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" name="MH_Other_5"/>
            <p:cNvSpPr>
              <a:spLocks/>
            </p:cNvSpPr>
            <p:nvPr/>
          </p:nvSpPr>
          <p:spPr bwMode="auto">
            <a:xfrm rot="10800000" flipH="1">
              <a:off x="6198639" y="1518181"/>
              <a:ext cx="798606" cy="1212139"/>
            </a:xfrm>
            <a:custGeom>
              <a:avLst/>
              <a:gdLst>
                <a:gd name="T0" fmla="*/ 0 w 757238"/>
                <a:gd name="T1" fmla="*/ 1149350 h 1149350"/>
                <a:gd name="T2" fmla="*/ 0 w 757238"/>
                <a:gd name="T3" fmla="*/ 425946 h 1149350"/>
                <a:gd name="T4" fmla="*/ 331292 w 757238"/>
                <a:gd name="T5" fmla="*/ 94654 h 1149350"/>
                <a:gd name="T6" fmla="*/ 492614 w 757238"/>
                <a:gd name="T7" fmla="*/ 94655 h 1149350"/>
                <a:gd name="T8" fmla="*/ 492614 w 757238"/>
                <a:gd name="T9" fmla="*/ 0 h 1149350"/>
                <a:gd name="T10" fmla="*/ 757238 w 757238"/>
                <a:gd name="T11" fmla="*/ 189310 h 1149350"/>
                <a:gd name="T12" fmla="*/ 492614 w 757238"/>
                <a:gd name="T13" fmla="*/ 378619 h 1149350"/>
                <a:gd name="T14" fmla="*/ 492614 w 757238"/>
                <a:gd name="T15" fmla="*/ 283964 h 1149350"/>
                <a:gd name="T16" fmla="*/ 331292 w 757238"/>
                <a:gd name="T17" fmla="*/ 283964 h 1149350"/>
                <a:gd name="T18" fmla="*/ 189310 w 757238"/>
                <a:gd name="T19" fmla="*/ 425946 h 1149350"/>
                <a:gd name="T20" fmla="*/ 189310 w 757238"/>
                <a:gd name="T21" fmla="*/ 1149350 h 1149350"/>
                <a:gd name="T22" fmla="*/ 0 w 757238"/>
                <a:gd name="T23" fmla="*/ 1149350 h 11493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7238" h="1149350">
                  <a:moveTo>
                    <a:pt x="0" y="1149350"/>
                  </a:moveTo>
                  <a:lnTo>
                    <a:pt x="0" y="425946"/>
                  </a:lnTo>
                  <a:cubicBezTo>
                    <a:pt x="0" y="242978"/>
                    <a:pt x="148324" y="94654"/>
                    <a:pt x="331292" y="94654"/>
                  </a:cubicBezTo>
                  <a:lnTo>
                    <a:pt x="492614" y="94655"/>
                  </a:lnTo>
                  <a:lnTo>
                    <a:pt x="492614" y="0"/>
                  </a:lnTo>
                  <a:lnTo>
                    <a:pt x="757238" y="189310"/>
                  </a:lnTo>
                  <a:lnTo>
                    <a:pt x="492614" y="378619"/>
                  </a:lnTo>
                  <a:lnTo>
                    <a:pt x="492614" y="283964"/>
                  </a:lnTo>
                  <a:lnTo>
                    <a:pt x="331292" y="283964"/>
                  </a:lnTo>
                  <a:cubicBezTo>
                    <a:pt x="252878" y="283964"/>
                    <a:pt x="189310" y="347532"/>
                    <a:pt x="189310" y="425946"/>
                  </a:cubicBezTo>
                  <a:lnTo>
                    <a:pt x="189310" y="1149350"/>
                  </a:lnTo>
                  <a:lnTo>
                    <a:pt x="0" y="1149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86375" y="914400"/>
              <a:ext cx="1609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Модели ПООП</a:t>
              </a:r>
            </a:p>
          </p:txBody>
        </p:sp>
      </p:grp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1711325" y="1658938"/>
            <a:ext cx="4422775" cy="4113212"/>
          </a:xfrm>
          <a:prstGeom prst="roundRect">
            <a:avLst>
              <a:gd name="adj" fmla="val 11764"/>
            </a:avLst>
          </a:prstGeom>
          <a:gradFill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3C12EE27-38BF-4597-BEB6-D912D03743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09831" y="2619375"/>
            <a:ext cx="3975673" cy="260032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TW" sz="1000" noProof="1"/>
              <a:t>Подземная разработка пластовых месторождений</a:t>
            </a:r>
            <a:endParaRPr lang="en-US" altLang="zh-TW" sz="1000" noProof="1"/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CN" sz="1000" noProof="1">
                <a:ea typeface="宋体" panose="02010600030101010101" pitchFamily="2" charset="-122"/>
              </a:rPr>
              <a:t>Подземная разработка рудных месторождений</a:t>
            </a:r>
            <a:endParaRPr lang="de-DE" altLang="zh-CN" sz="1000" dirty="0">
              <a:ea typeface="宋体" panose="02010600030101010101" pitchFamily="2" charset="-122"/>
            </a:endParaRPr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CN" sz="1000" dirty="0">
                <a:ea typeface="宋体" panose="02010600030101010101" pitchFamily="2" charset="-122"/>
              </a:rPr>
              <a:t>Открытые горные работы</a:t>
            </a:r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CN" sz="1000" dirty="0">
                <a:ea typeface="宋体" panose="02010600030101010101" pitchFamily="2" charset="-122"/>
              </a:rPr>
              <a:t>Маркшейдерское дело</a:t>
            </a:r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CN" sz="1000" dirty="0">
                <a:ea typeface="宋体" panose="02010600030101010101" pitchFamily="2" charset="-122"/>
              </a:rPr>
              <a:t>Шахтное и подземное строительство</a:t>
            </a:r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CN" sz="1000" dirty="0">
                <a:ea typeface="宋体" panose="02010600030101010101" pitchFamily="2" charset="-122"/>
              </a:rPr>
              <a:t>Обогащение полезных ископаемых</a:t>
            </a:r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CN" sz="1000" dirty="0">
                <a:ea typeface="宋体" panose="02010600030101010101" pitchFamily="2" charset="-122"/>
              </a:rPr>
              <a:t>Взрывное дело</a:t>
            </a:r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CN" sz="1000" dirty="0">
                <a:ea typeface="宋体" panose="02010600030101010101" pitchFamily="2" charset="-122"/>
              </a:rPr>
              <a:t>Горнопромышленная экология</a:t>
            </a:r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CN" sz="1000" dirty="0">
                <a:ea typeface="宋体" panose="02010600030101010101" pitchFamily="2" charset="-122"/>
              </a:rPr>
              <a:t>Горные машины и оборудование</a:t>
            </a:r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CN" sz="1000" dirty="0">
                <a:ea typeface="宋体" panose="02010600030101010101" pitchFamily="2" charset="-122"/>
              </a:rPr>
              <a:t>Электрификация и автоматизация горного производства</a:t>
            </a:r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CN" sz="1000" dirty="0">
                <a:ea typeface="宋体" panose="02010600030101010101" pitchFamily="2" charset="-122"/>
              </a:rPr>
              <a:t>Транспортные системы горного производства</a:t>
            </a:r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CN" sz="1000" dirty="0">
                <a:ea typeface="宋体" panose="02010600030101010101" pitchFamily="2" charset="-122"/>
              </a:rPr>
              <a:t>Технологическая безопасность и горноспасательное дело</a:t>
            </a:r>
            <a:endParaRPr lang="en-US" altLang="zh-CN" sz="1000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Wingdings" panose="05000000000000000000" pitchFamily="2" charset="2"/>
              <a:buChar char="§"/>
            </a:pPr>
            <a:endParaRPr lang="en-US" altLang="en-US" sz="1600" noProof="1"/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1899744" y="1663700"/>
            <a:ext cx="3993055" cy="863600"/>
          </a:xfrm>
          <a:prstGeom prst="roundRect">
            <a:avLst>
              <a:gd name="adj" fmla="val 15806"/>
            </a:avLst>
          </a:prstGeom>
          <a:solidFill>
            <a:srgbClr val="00B0F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dirty="0">
                <a:solidFill>
                  <a:schemeClr val="bg1"/>
                </a:solidFill>
              </a:rPr>
              <a:t>По специализациям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8169275" y="1697037"/>
            <a:ext cx="3784600" cy="4103687"/>
          </a:xfrm>
          <a:prstGeom prst="roundRect">
            <a:avLst>
              <a:gd name="adj" fmla="val 11764"/>
            </a:avLst>
          </a:prstGeom>
          <a:gradFill rotWithShape="1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8348170" y="1768475"/>
            <a:ext cx="3426812" cy="863600"/>
          </a:xfrm>
          <a:prstGeom prst="roundRect">
            <a:avLst>
              <a:gd name="adj" fmla="val 15806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ko-KR" dirty="0">
                <a:solidFill>
                  <a:schemeClr val="bg1"/>
                </a:solidFill>
              </a:rPr>
              <a:t>По специальности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gray">
          <a:xfrm>
            <a:off x="2901950" y="5286375"/>
            <a:ext cx="1828800" cy="388928"/>
          </a:xfrm>
          <a:prstGeom prst="rect">
            <a:avLst/>
          </a:prstGeom>
          <a:gradFill>
            <a:gsLst>
              <a:gs pos="33000">
                <a:srgbClr val="2676FF">
                  <a:lumMod val="20000"/>
                  <a:lumOff val="80000"/>
                </a:srgbClr>
              </a:gs>
              <a:gs pos="100000">
                <a:srgbClr val="2676FF">
                  <a:lumMod val="60000"/>
                  <a:lumOff val="40000"/>
                </a:srgbClr>
              </a:gs>
            </a:gsLst>
            <a:lin ang="5400000" scaled="0"/>
          </a:gradFill>
          <a:ln w="3175" cap="flat" cmpd="sng" algn="ctr">
            <a:solidFill>
              <a:srgbClr val="2676FF">
                <a:lumMod val="20000"/>
                <a:lumOff val="8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Другие специализации</a:t>
            </a:r>
            <a:endParaRPr kumimoji="0" lang="zh-CN" altLang="zh-CN" sz="105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00025" y="2600325"/>
            <a:ext cx="1408906" cy="2509862"/>
            <a:chOff x="4429919" y="1946660"/>
            <a:chExt cx="3998912" cy="4477977"/>
          </a:xfrm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7728878" y="4537059"/>
              <a:ext cx="699953" cy="2639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7728878" y="2649481"/>
              <a:ext cx="699953" cy="2610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4429919" y="1946660"/>
              <a:ext cx="3998912" cy="702823"/>
            </a:xfrm>
            <a:custGeom>
              <a:avLst/>
              <a:gdLst>
                <a:gd name="T0" fmla="*/ 0 w 1394"/>
                <a:gd name="T1" fmla="*/ 0 h 245"/>
                <a:gd name="T2" fmla="*/ 1150 w 1394"/>
                <a:gd name="T3" fmla="*/ 0 h 245"/>
                <a:gd name="T4" fmla="*/ 1394 w 1394"/>
                <a:gd name="T5" fmla="*/ 245 h 245"/>
                <a:gd name="T6" fmla="*/ 241 w 1394"/>
                <a:gd name="T7" fmla="*/ 245 h 245"/>
                <a:gd name="T8" fmla="*/ 0 w 1394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45">
                  <a:moveTo>
                    <a:pt x="0" y="0"/>
                  </a:moveTo>
                  <a:lnTo>
                    <a:pt x="1150" y="0"/>
                  </a:lnTo>
                  <a:lnTo>
                    <a:pt x="1394" y="245"/>
                  </a:lnTo>
                  <a:lnTo>
                    <a:pt x="241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altLang="zh-CN" sz="12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ПООП №1</a:t>
              </a:r>
              <a:endParaRPr lang="zh-CN" alt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4429919" y="3601876"/>
              <a:ext cx="691348" cy="2381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4429919" y="3834238"/>
              <a:ext cx="3998912" cy="702823"/>
            </a:xfrm>
            <a:custGeom>
              <a:avLst/>
              <a:gdLst>
                <a:gd name="T0" fmla="*/ 0 w 1394"/>
                <a:gd name="T1" fmla="*/ 0 h 245"/>
                <a:gd name="T2" fmla="*/ 1150 w 1394"/>
                <a:gd name="T3" fmla="*/ 0 h 245"/>
                <a:gd name="T4" fmla="*/ 1394 w 1394"/>
                <a:gd name="T5" fmla="*/ 245 h 245"/>
                <a:gd name="T6" fmla="*/ 241 w 1394"/>
                <a:gd name="T7" fmla="*/ 245 h 245"/>
                <a:gd name="T8" fmla="*/ 0 w 1394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45">
                  <a:moveTo>
                    <a:pt x="0" y="0"/>
                  </a:moveTo>
                  <a:lnTo>
                    <a:pt x="1150" y="0"/>
                  </a:lnTo>
                  <a:lnTo>
                    <a:pt x="1394" y="245"/>
                  </a:lnTo>
                  <a:lnTo>
                    <a:pt x="241" y="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altLang="zh-CN" sz="12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ПООП №</a:t>
              </a:r>
              <a:r>
                <a:rPr lang="en-US" altLang="zh-CN" sz="12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n</a:t>
              </a:r>
              <a:endParaRPr lang="zh-CN" alt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4429919" y="5489454"/>
              <a:ext cx="691348" cy="24670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4429919" y="5730421"/>
              <a:ext cx="3597300" cy="694216"/>
            </a:xfrm>
            <a:custGeom>
              <a:avLst/>
              <a:gdLst>
                <a:gd name="T0" fmla="*/ 0 w 1254"/>
                <a:gd name="T1" fmla="*/ 0 h 242"/>
                <a:gd name="T2" fmla="*/ 1254 w 1254"/>
                <a:gd name="T3" fmla="*/ 0 h 242"/>
                <a:gd name="T4" fmla="*/ 1254 w 1254"/>
                <a:gd name="T5" fmla="*/ 242 h 242"/>
                <a:gd name="T6" fmla="*/ 241 w 1254"/>
                <a:gd name="T7" fmla="*/ 242 h 242"/>
                <a:gd name="T8" fmla="*/ 0 w 1254"/>
                <a:gd name="T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242">
                  <a:moveTo>
                    <a:pt x="0" y="0"/>
                  </a:moveTo>
                  <a:lnTo>
                    <a:pt x="1254" y="0"/>
                  </a:lnTo>
                  <a:lnTo>
                    <a:pt x="1254" y="242"/>
                  </a:lnTo>
                  <a:lnTo>
                    <a:pt x="241" y="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altLang="zh-CN" sz="1200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ПООП …</a:t>
              </a:r>
              <a:endParaRPr lang="zh-CN" altLang="en-US" sz="12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4429919" y="2899055"/>
              <a:ext cx="3998912" cy="702823"/>
            </a:xfrm>
            <a:custGeom>
              <a:avLst/>
              <a:gdLst>
                <a:gd name="T0" fmla="*/ 241 w 1394"/>
                <a:gd name="T1" fmla="*/ 0 h 245"/>
                <a:gd name="T2" fmla="*/ 1394 w 1394"/>
                <a:gd name="T3" fmla="*/ 0 h 245"/>
                <a:gd name="T4" fmla="*/ 1150 w 1394"/>
                <a:gd name="T5" fmla="*/ 245 h 245"/>
                <a:gd name="T6" fmla="*/ 0 w 1394"/>
                <a:gd name="T7" fmla="*/ 245 h 245"/>
                <a:gd name="T8" fmla="*/ 241 w 1394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45">
                  <a:moveTo>
                    <a:pt x="241" y="0"/>
                  </a:moveTo>
                  <a:lnTo>
                    <a:pt x="1394" y="0"/>
                  </a:lnTo>
                  <a:lnTo>
                    <a:pt x="1150" y="245"/>
                  </a:lnTo>
                  <a:lnTo>
                    <a:pt x="0" y="24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6E6E6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4429919" y="4789501"/>
              <a:ext cx="3998912" cy="699953"/>
            </a:xfrm>
            <a:custGeom>
              <a:avLst/>
              <a:gdLst>
                <a:gd name="T0" fmla="*/ 241 w 1394"/>
                <a:gd name="T1" fmla="*/ 0 h 244"/>
                <a:gd name="T2" fmla="*/ 1394 w 1394"/>
                <a:gd name="T3" fmla="*/ 0 h 244"/>
                <a:gd name="T4" fmla="*/ 1150 w 1394"/>
                <a:gd name="T5" fmla="*/ 244 h 244"/>
                <a:gd name="T6" fmla="*/ 0 w 1394"/>
                <a:gd name="T7" fmla="*/ 244 h 244"/>
                <a:gd name="T8" fmla="*/ 241 w 139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244">
                  <a:moveTo>
                    <a:pt x="241" y="0"/>
                  </a:moveTo>
                  <a:lnTo>
                    <a:pt x="1394" y="0"/>
                  </a:lnTo>
                  <a:lnTo>
                    <a:pt x="1150" y="244"/>
                  </a:lnTo>
                  <a:lnTo>
                    <a:pt x="0" y="2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6E6E6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200" ker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Group 21"/>
          <p:cNvGrpSpPr>
            <a:grpSpLocks/>
          </p:cNvGrpSpPr>
          <p:nvPr/>
        </p:nvGrpSpPr>
        <p:grpSpPr bwMode="auto">
          <a:xfrm>
            <a:off x="174575" y="5892130"/>
            <a:ext cx="1758950" cy="419100"/>
            <a:chOff x="816" y="2304"/>
            <a:chExt cx="1440" cy="448"/>
          </a:xfrm>
        </p:grpSpPr>
        <p:sp>
          <p:nvSpPr>
            <p:cNvPr id="86" name="Freeform 22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270 w 1120"/>
                <a:gd name="T1" fmla="*/ 190 h 252"/>
                <a:gd name="T2" fmla="*/ 1265 w 1120"/>
                <a:gd name="T3" fmla="*/ 188 h 252"/>
                <a:gd name="T4" fmla="*/ 1247 w 1120"/>
                <a:gd name="T5" fmla="*/ 185 h 252"/>
                <a:gd name="T6" fmla="*/ 1218 w 1120"/>
                <a:gd name="T7" fmla="*/ 181 h 252"/>
                <a:gd name="T8" fmla="*/ 1177 w 1120"/>
                <a:gd name="T9" fmla="*/ 175 h 252"/>
                <a:gd name="T10" fmla="*/ 1125 w 1120"/>
                <a:gd name="T11" fmla="*/ 167 h 252"/>
                <a:gd name="T12" fmla="*/ 1064 w 1120"/>
                <a:gd name="T13" fmla="*/ 160 h 252"/>
                <a:gd name="T14" fmla="*/ 993 w 1120"/>
                <a:gd name="T15" fmla="*/ 154 h 252"/>
                <a:gd name="T16" fmla="*/ 914 w 1120"/>
                <a:gd name="T17" fmla="*/ 148 h 252"/>
                <a:gd name="T18" fmla="*/ 828 w 1120"/>
                <a:gd name="T19" fmla="*/ 143 h 252"/>
                <a:gd name="T20" fmla="*/ 733 w 1120"/>
                <a:gd name="T21" fmla="*/ 139 h 252"/>
                <a:gd name="T22" fmla="*/ 630 w 1120"/>
                <a:gd name="T23" fmla="*/ 139 h 252"/>
                <a:gd name="T24" fmla="*/ 528 w 1120"/>
                <a:gd name="T25" fmla="*/ 139 h 252"/>
                <a:gd name="T26" fmla="*/ 435 w 1120"/>
                <a:gd name="T27" fmla="*/ 143 h 252"/>
                <a:gd name="T28" fmla="*/ 349 w 1120"/>
                <a:gd name="T29" fmla="*/ 148 h 252"/>
                <a:gd name="T30" fmla="*/ 270 w 1120"/>
                <a:gd name="T31" fmla="*/ 154 h 252"/>
                <a:gd name="T32" fmla="*/ 202 w 1120"/>
                <a:gd name="T33" fmla="*/ 160 h 252"/>
                <a:gd name="T34" fmla="*/ 143 w 1120"/>
                <a:gd name="T35" fmla="*/ 167 h 252"/>
                <a:gd name="T36" fmla="*/ 93 w 1120"/>
                <a:gd name="T37" fmla="*/ 175 h 252"/>
                <a:gd name="T38" fmla="*/ 52 w 1120"/>
                <a:gd name="T39" fmla="*/ 181 h 252"/>
                <a:gd name="T40" fmla="*/ 23 w 1120"/>
                <a:gd name="T41" fmla="*/ 185 h 252"/>
                <a:gd name="T42" fmla="*/ 7 w 1120"/>
                <a:gd name="T43" fmla="*/ 188 h 252"/>
                <a:gd name="T44" fmla="*/ 0 w 1120"/>
                <a:gd name="T45" fmla="*/ 190 h 252"/>
                <a:gd name="T46" fmla="*/ 0 w 1120"/>
                <a:gd name="T47" fmla="*/ 47 h 252"/>
                <a:gd name="T48" fmla="*/ 635 w 1120"/>
                <a:gd name="T49" fmla="*/ 0 h 252"/>
                <a:gd name="T50" fmla="*/ 1270 w 1120"/>
                <a:gd name="T51" fmla="*/ 47 h 252"/>
                <a:gd name="T52" fmla="*/ 1270 w 1120"/>
                <a:gd name="T53" fmla="*/ 190 h 252"/>
                <a:gd name="T54" fmla="*/ 1270 w 1120"/>
                <a:gd name="T55" fmla="*/ 19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Rectangle 23"/>
            <p:cNvSpPr>
              <a:spLocks noChangeArrowheads="1"/>
            </p:cNvSpPr>
            <p:nvPr/>
          </p:nvSpPr>
          <p:spPr bwMode="gray">
            <a:xfrm>
              <a:off x="816" y="2304"/>
              <a:ext cx="1440" cy="3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ru-RU" altLang="zh-CN" sz="1600" b="1" dirty="0">
                  <a:solidFill>
                    <a:srgbClr val="000000"/>
                  </a:solidFill>
                  <a:latin typeface="Arial" charset="0"/>
                  <a:ea typeface="宋体" pitchFamily="2" charset="-122"/>
                </a:rPr>
                <a:t>Преимущества</a:t>
              </a:r>
              <a:endParaRPr lang="en-US" altLang="zh-CN" sz="1600" b="1" dirty="0">
                <a:solidFill>
                  <a:srgbClr val="000000"/>
                </a:solidFill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324100" y="5915025"/>
            <a:ext cx="3933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Программы функционируют автономно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00025" y="6391275"/>
            <a:ext cx="612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Ввод новых квалификаций по мере возникновения потребностей</a:t>
            </a: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2095500" y="6305550"/>
            <a:ext cx="3905250" cy="1588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r="63861" b="39861"/>
          <a:stretch>
            <a:fillRect/>
          </a:stretch>
        </p:blipFill>
        <p:spPr bwMode="auto">
          <a:xfrm>
            <a:off x="6602414" y="3906839"/>
            <a:ext cx="1312862" cy="218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" name="Rectangle 5">
            <a:extLst>
              <a:ext uri="{FF2B5EF4-FFF2-40B4-BE49-F238E27FC236}">
                <a16:creationId xmlns:a16="http://schemas.microsoft.com/office/drawing/2014/main" id="{3C12EE27-38BF-4597-BEB6-D912D03743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82000" y="2714625"/>
            <a:ext cx="3418529" cy="1609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9525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ru-RU" altLang="en-US" sz="1400" noProof="1"/>
              <a:t>Одна ПООП на все специализации</a:t>
            </a:r>
          </a:p>
          <a:p>
            <a:pPr indent="-9525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</a:pPr>
            <a:endParaRPr lang="ru-RU" altLang="en-US" sz="1400" noProof="1"/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TW" sz="1200" noProof="1"/>
              <a:t>Модуль специализации №1</a:t>
            </a:r>
            <a:endParaRPr lang="en-US" altLang="zh-TW" sz="1200" noProof="1"/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zh-CN" sz="1200" noProof="1">
                <a:ea typeface="宋体" panose="02010600030101010101" pitchFamily="2" charset="-122"/>
              </a:rPr>
              <a:t>Модуль специализации №2</a:t>
            </a:r>
            <a:endParaRPr lang="de-DE" altLang="zh-CN" sz="1200" dirty="0">
              <a:ea typeface="宋体" panose="02010600030101010101" pitchFamily="2" charset="-122"/>
            </a:endParaRPr>
          </a:p>
          <a:p>
            <a:pPr marL="228600" indent="-228600" eaLnBrk="1" hangingPunct="1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ru-RU" altLang="en-US" sz="1200" noProof="1">
                <a:ea typeface="宋体" panose="02010600030101010101" pitchFamily="2" charset="-122"/>
              </a:rPr>
              <a:t>Модуль специализации №</a:t>
            </a:r>
            <a:r>
              <a:rPr lang="en-US" altLang="en-US" sz="1200" noProof="1">
                <a:ea typeface="宋体" panose="02010600030101010101" pitchFamily="2" charset="-122"/>
              </a:rPr>
              <a:t>n</a:t>
            </a:r>
            <a:endParaRPr lang="en-US" altLang="en-US" sz="1200" noProof="1"/>
          </a:p>
        </p:txBody>
      </p:sp>
      <p:sp>
        <p:nvSpPr>
          <p:cNvPr id="122" name="任意多边形 16"/>
          <p:cNvSpPr/>
          <p:nvPr/>
        </p:nvSpPr>
        <p:spPr>
          <a:xfrm>
            <a:off x="8396411" y="4582152"/>
            <a:ext cx="3433639" cy="904248"/>
          </a:xfrm>
          <a:custGeom>
            <a:avLst/>
            <a:gdLst>
              <a:gd name="connsiteX0" fmla="*/ 0 w 741919"/>
              <a:gd name="connsiteY0" fmla="*/ 29504 h 295036"/>
              <a:gd name="connsiteX1" fmla="*/ 29504 w 741919"/>
              <a:gd name="connsiteY1" fmla="*/ 0 h 295036"/>
              <a:gd name="connsiteX2" fmla="*/ 712415 w 741919"/>
              <a:gd name="connsiteY2" fmla="*/ 0 h 295036"/>
              <a:gd name="connsiteX3" fmla="*/ 741919 w 741919"/>
              <a:gd name="connsiteY3" fmla="*/ 29504 h 295036"/>
              <a:gd name="connsiteX4" fmla="*/ 741919 w 741919"/>
              <a:gd name="connsiteY4" fmla="*/ 265532 h 295036"/>
              <a:gd name="connsiteX5" fmla="*/ 712415 w 741919"/>
              <a:gd name="connsiteY5" fmla="*/ 295036 h 295036"/>
              <a:gd name="connsiteX6" fmla="*/ 29504 w 741919"/>
              <a:gd name="connsiteY6" fmla="*/ 295036 h 295036"/>
              <a:gd name="connsiteX7" fmla="*/ 0 w 741919"/>
              <a:gd name="connsiteY7" fmla="*/ 265532 h 295036"/>
              <a:gd name="connsiteX8" fmla="*/ 0 w 741919"/>
              <a:gd name="connsiteY8" fmla="*/ 29504 h 29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919" h="295036">
                <a:moveTo>
                  <a:pt x="0" y="29504"/>
                </a:moveTo>
                <a:cubicBezTo>
                  <a:pt x="0" y="13209"/>
                  <a:pt x="13209" y="0"/>
                  <a:pt x="29504" y="0"/>
                </a:cubicBezTo>
                <a:lnTo>
                  <a:pt x="712415" y="0"/>
                </a:lnTo>
                <a:cubicBezTo>
                  <a:pt x="728710" y="0"/>
                  <a:pt x="741919" y="13209"/>
                  <a:pt x="741919" y="29504"/>
                </a:cubicBezTo>
                <a:lnTo>
                  <a:pt x="741919" y="265532"/>
                </a:lnTo>
                <a:cubicBezTo>
                  <a:pt x="741919" y="281827"/>
                  <a:pt x="728710" y="295036"/>
                  <a:pt x="712415" y="295036"/>
                </a:cubicBezTo>
                <a:lnTo>
                  <a:pt x="29504" y="295036"/>
                </a:lnTo>
                <a:cubicBezTo>
                  <a:pt x="13209" y="295036"/>
                  <a:pt x="0" y="281827"/>
                  <a:pt x="0" y="265532"/>
                </a:cubicBezTo>
                <a:lnTo>
                  <a:pt x="0" y="29504"/>
                </a:lnTo>
                <a:close/>
              </a:path>
            </a:pathLst>
          </a:custGeom>
          <a:gradFill rotWithShape="1">
            <a:gsLst>
              <a:gs pos="98000">
                <a:srgbClr val="2676FF">
                  <a:lumMod val="60000"/>
                  <a:lumOff val="40000"/>
                </a:srgbClr>
              </a:gs>
              <a:gs pos="100000">
                <a:srgbClr val="2676FF">
                  <a:lumMod val="40000"/>
                  <a:lumOff val="60000"/>
                </a:srgbClr>
              </a:gs>
              <a:gs pos="51657">
                <a:srgbClr val="2676FF"/>
              </a:gs>
              <a:gs pos="50000">
                <a:srgbClr val="2676FF">
                  <a:alpha val="70000"/>
                </a:srgbClr>
              </a:gs>
              <a:gs pos="8000">
                <a:srgbClr val="2676FF">
                  <a:lumMod val="60000"/>
                  <a:lumOff val="4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charset="0"/>
              </a:rPr>
              <a:t>При необходимости включения новой специализации или необходимости менять всю ПООП 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687388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504599"/>
            <a:ext cx="4705350" cy="181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7758317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20" y="105774"/>
            <a:ext cx="756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Источники наименований и содержания </a:t>
            </a:r>
            <a:r>
              <a:rPr lang="ru-RU" sz="1600" b="1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специализаций </a:t>
            </a: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(ПООП)</a:t>
            </a:r>
          </a:p>
        </p:txBody>
      </p:sp>
      <p:grpSp>
        <p:nvGrpSpPr>
          <p:cNvPr id="85" name="组合 28"/>
          <p:cNvGrpSpPr/>
          <p:nvPr/>
        </p:nvGrpSpPr>
        <p:grpSpPr>
          <a:xfrm>
            <a:off x="2066926" y="828675"/>
            <a:ext cx="7667624" cy="5457825"/>
            <a:chOff x="1619672" y="714360"/>
            <a:chExt cx="5932764" cy="4404339"/>
          </a:xfrm>
        </p:grpSpPr>
        <p:grpSp>
          <p:nvGrpSpPr>
            <p:cNvPr id="86" name="组合 3"/>
            <p:cNvGrpSpPr/>
            <p:nvPr/>
          </p:nvGrpSpPr>
          <p:grpSpPr>
            <a:xfrm>
              <a:off x="1619672" y="714360"/>
              <a:ext cx="5932764" cy="4404339"/>
              <a:chOff x="2519086" y="1414807"/>
              <a:chExt cx="5932764" cy="4404339"/>
            </a:xfrm>
          </p:grpSpPr>
          <p:grpSp>
            <p:nvGrpSpPr>
              <p:cNvPr id="119" name="组合 4"/>
              <p:cNvGrpSpPr/>
              <p:nvPr/>
            </p:nvGrpSpPr>
            <p:grpSpPr>
              <a:xfrm>
                <a:off x="2519086" y="1414807"/>
                <a:ext cx="5932764" cy="4404339"/>
                <a:chOff x="2519086" y="1414807"/>
                <a:chExt cx="5932764" cy="4404339"/>
              </a:xfrm>
            </p:grpSpPr>
            <p:sp>
              <p:nvSpPr>
                <p:cNvPr id="121" name="矩形 14"/>
                <p:cNvSpPr/>
                <p:nvPr/>
              </p:nvSpPr>
              <p:spPr>
                <a:xfrm>
                  <a:off x="2909888" y="1414807"/>
                  <a:ext cx="5541962" cy="399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2112" h="3996724">
                      <a:moveTo>
                        <a:pt x="1643177" y="0"/>
                      </a:moveTo>
                      <a:lnTo>
                        <a:pt x="5542112" y="0"/>
                      </a:lnTo>
                      <a:lnTo>
                        <a:pt x="5542112" y="548739"/>
                      </a:lnTo>
                      <a:lnTo>
                        <a:pt x="1654221" y="548739"/>
                      </a:lnTo>
                      <a:lnTo>
                        <a:pt x="1654221" y="550516"/>
                      </a:lnTo>
                      <a:cubicBezTo>
                        <a:pt x="1195847" y="550600"/>
                        <a:pt x="737506" y="725515"/>
                        <a:pt x="387779" y="1075243"/>
                      </a:cubicBezTo>
                      <a:cubicBezTo>
                        <a:pt x="-311884" y="1774905"/>
                        <a:pt x="-311884" y="2909283"/>
                        <a:pt x="387779" y="3608945"/>
                      </a:cubicBezTo>
                      <a:cubicBezTo>
                        <a:pt x="1087441" y="4308607"/>
                        <a:pt x="2221819" y="4308607"/>
                        <a:pt x="2921481" y="3608945"/>
                      </a:cubicBezTo>
                      <a:cubicBezTo>
                        <a:pt x="3271545" y="3258881"/>
                        <a:pt x="3446460" y="2799993"/>
                        <a:pt x="3446184" y="2341177"/>
                      </a:cubicBezTo>
                      <a:lnTo>
                        <a:pt x="3994586" y="2341177"/>
                      </a:lnTo>
                      <a:cubicBezTo>
                        <a:pt x="3994863" y="2940341"/>
                        <a:pt x="3766406" y="3539578"/>
                        <a:pt x="3309260" y="3996724"/>
                      </a:cubicBezTo>
                      <a:cubicBezTo>
                        <a:pt x="2395433" y="4910550"/>
                        <a:pt x="913826" y="4910550"/>
                        <a:pt x="0" y="3996724"/>
                      </a:cubicBezTo>
                      <a:cubicBezTo>
                        <a:pt x="-913827" y="3082897"/>
                        <a:pt x="-913827" y="1601291"/>
                        <a:pt x="0" y="687464"/>
                      </a:cubicBezTo>
                      <a:cubicBezTo>
                        <a:pt x="454000" y="233464"/>
                        <a:pt x="1048140" y="5017"/>
                        <a:pt x="1643177" y="2642"/>
                      </a:cubicBezTo>
                      <a:close/>
                    </a:path>
                  </a:pathLst>
                </a:custGeom>
                <a:gradFill>
                  <a:gsLst>
                    <a:gs pos="33000">
                      <a:srgbClr val="F9F9F9"/>
                    </a:gs>
                    <a:gs pos="100000">
                      <a:srgbClr val="D7D7D7"/>
                    </a:gs>
                  </a:gsLst>
                  <a:lin ang="5400000" scaled="0"/>
                </a:gradFill>
                <a:ln w="3175" cap="flat" cmpd="sng" algn="ctr">
                  <a:solidFill>
                    <a:srgbClr val="D7D7D7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  <p:sp>
              <p:nvSpPr>
                <p:cNvPr id="122" name="矩形 19"/>
                <p:cNvSpPr/>
                <p:nvPr/>
              </p:nvSpPr>
              <p:spPr>
                <a:xfrm rot="2700000">
                  <a:off x="2519086" y="1713952"/>
                  <a:ext cx="4105194" cy="4105194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spcFirstLastPara="1" anchor="ctr">
                  <a:prstTxWarp prst="textArchDown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D4D4D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+mn-cs"/>
                    </a:rPr>
                    <a:t>Классические</a:t>
                  </a:r>
                  <a:r>
                    <a:rPr kumimoji="0" lang="ru-RU" altLang="zh-CN" sz="1400" b="0" i="0" u="none" strike="noStrike" kern="0" cap="none" spc="0" normalizeH="0" noProof="0" dirty="0">
                      <a:ln>
                        <a:noFill/>
                      </a:ln>
                      <a:solidFill>
                        <a:srgbClr val="4D4D4D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+mn-cs"/>
                    </a:rPr>
                    <a:t> </a:t>
                  </a:r>
                  <a:r>
                    <a:rPr kumimoji="0" lang="ru-RU" altLang="zh-CN" sz="14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4D4D4D"/>
                      </a:solidFill>
                      <a:effectLst/>
                      <a:uLnTx/>
                      <a:uFillTx/>
                      <a:latin typeface="微软雅黑" pitchFamily="34" charset="-122"/>
                      <a:ea typeface="微软雅黑" pitchFamily="34" charset="-122"/>
                      <a:cs typeface="+mn-cs"/>
                    </a:rPr>
                    <a:t>наименования специализаций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endParaRPr>
                </a:p>
              </p:txBody>
            </p:sp>
          </p:grpSp>
          <p:sp>
            <p:nvSpPr>
              <p:cNvPr id="120" name="TextBox 10"/>
              <p:cNvSpPr txBox="1">
                <a:spLocks noChangeArrowheads="1"/>
              </p:cNvSpPr>
              <p:nvPr/>
            </p:nvSpPr>
            <p:spPr bwMode="auto">
              <a:xfrm>
                <a:off x="4575175" y="1559270"/>
                <a:ext cx="2416374" cy="248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ФГОС (ВО) предыдущие редакции 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87" name="组合 8"/>
            <p:cNvGrpSpPr/>
            <p:nvPr/>
          </p:nvGrpSpPr>
          <p:grpSpPr>
            <a:xfrm>
              <a:off x="2337289" y="1431910"/>
              <a:ext cx="5215147" cy="2979003"/>
              <a:chOff x="3236703" y="2132357"/>
              <a:chExt cx="5215147" cy="2979003"/>
            </a:xfrm>
          </p:grpSpPr>
          <p:sp>
            <p:nvSpPr>
              <p:cNvPr id="110" name="矩形 15"/>
              <p:cNvSpPr/>
              <p:nvPr/>
            </p:nvSpPr>
            <p:spPr>
              <a:xfrm>
                <a:off x="3421063" y="2132357"/>
                <a:ext cx="5030787" cy="2765425"/>
              </a:xfrm>
              <a:custGeom>
                <a:avLst/>
                <a:gdLst/>
                <a:ahLst/>
                <a:cxnLst/>
                <a:rect l="l" t="t" r="r" b="b"/>
                <a:pathLst>
                  <a:path w="5030643" h="2764467">
                    <a:moveTo>
                      <a:pt x="1102190" y="0"/>
                    </a:moveTo>
                    <a:lnTo>
                      <a:pt x="5030643" y="0"/>
                    </a:lnTo>
                    <a:lnTo>
                      <a:pt x="5030643" y="540842"/>
                    </a:lnTo>
                    <a:lnTo>
                      <a:pt x="1115812" y="540842"/>
                    </a:lnTo>
                    <a:lnTo>
                      <a:pt x="1115812" y="542035"/>
                    </a:lnTo>
                    <a:cubicBezTo>
                      <a:pt x="849806" y="548315"/>
                      <a:pt x="586010" y="653458"/>
                      <a:pt x="383014" y="856454"/>
                    </a:cubicBezTo>
                    <a:cubicBezTo>
                      <a:pt x="-38103" y="1277571"/>
                      <a:pt x="-38103" y="1960337"/>
                      <a:pt x="383014" y="2381453"/>
                    </a:cubicBezTo>
                    <a:cubicBezTo>
                      <a:pt x="804131" y="2802570"/>
                      <a:pt x="1486896" y="2802570"/>
                      <a:pt x="1908013" y="2381453"/>
                    </a:cubicBezTo>
                    <a:cubicBezTo>
                      <a:pt x="2110512" y="2178954"/>
                      <a:pt x="2215638" y="1915954"/>
                      <a:pt x="2222339" y="1650608"/>
                    </a:cubicBezTo>
                    <a:lnTo>
                      <a:pt x="2764003" y="1650608"/>
                    </a:lnTo>
                    <a:cubicBezTo>
                      <a:pt x="2757354" y="2054603"/>
                      <a:pt x="2599295" y="2456199"/>
                      <a:pt x="2291027" y="2764467"/>
                    </a:cubicBezTo>
                    <a:cubicBezTo>
                      <a:pt x="1658378" y="3397116"/>
                      <a:pt x="632650" y="3397116"/>
                      <a:pt x="0" y="2764467"/>
                    </a:cubicBezTo>
                    <a:cubicBezTo>
                      <a:pt x="-632649" y="2131818"/>
                      <a:pt x="-632649" y="1106090"/>
                      <a:pt x="0" y="473441"/>
                    </a:cubicBezTo>
                    <a:cubicBezTo>
                      <a:pt x="305297" y="168145"/>
                      <a:pt x="702131" y="10175"/>
                      <a:pt x="1102190" y="1222"/>
                    </a:cubicBezTo>
                    <a:close/>
                  </a:path>
                </a:pathLst>
              </a:custGeom>
              <a:gradFill>
                <a:gsLst>
                  <a:gs pos="33000">
                    <a:srgbClr val="2676FF">
                      <a:lumMod val="20000"/>
                      <a:lumOff val="80000"/>
                    </a:srgbClr>
                  </a:gs>
                  <a:gs pos="100000">
                    <a:srgbClr val="2676FF">
                      <a:lumMod val="60000"/>
                      <a:lumOff val="4000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 anchor="ctr"/>
              <a:lstStyle/>
              <a:p>
                <a:pPr marL="182563" marR="0" lvl="0" indent="-182563" defTabSz="91440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16" name="矩形 22"/>
              <p:cNvSpPr/>
              <p:nvPr/>
            </p:nvSpPr>
            <p:spPr>
              <a:xfrm rot="2700000">
                <a:off x="3236702" y="2439551"/>
                <a:ext cx="2671810" cy="267180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anchor="ctr">
                <a:prstTxWarp prst="textArchDown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Наименование </a:t>
                </a:r>
                <a:r>
                  <a:rPr kumimoji="0" lang="ru-RU" altLang="zh-CN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профстандартов</a:t>
                </a:r>
                <a:r>
                  <a:rPr kumimoji="0" lang="ru-RU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,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50000"/>
                      </a:schemeClr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  <a:cs typeface="+mn-cs"/>
                  </a:rPr>
                  <a:t>содержание – </a:t>
                </a:r>
                <a:r>
                  <a:rPr lang="ru-RU" altLang="zh-CN" sz="1400" kern="0" dirty="0">
                    <a:solidFill>
                      <a:schemeClr val="tx2">
                        <a:lumMod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трудовые функции</a:t>
                </a:r>
              </a:p>
            </p:txBody>
          </p:sp>
          <p:sp>
            <p:nvSpPr>
              <p:cNvPr id="118" name="TextBox 117"/>
              <p:cNvSpPr txBox="1">
                <a:spLocks noChangeArrowheads="1"/>
              </p:cNvSpPr>
              <p:nvPr/>
            </p:nvSpPr>
            <p:spPr bwMode="auto">
              <a:xfrm>
                <a:off x="4575175" y="2286345"/>
                <a:ext cx="1194667" cy="248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Профстандарты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4" name="组合 12"/>
            <p:cNvGrpSpPr/>
            <p:nvPr/>
          </p:nvGrpSpPr>
          <p:grpSpPr>
            <a:xfrm>
              <a:off x="3037586" y="2163748"/>
              <a:ext cx="4514850" cy="1538287"/>
              <a:chOff x="3937000" y="2864195"/>
              <a:chExt cx="4514850" cy="1538287"/>
            </a:xfrm>
          </p:grpSpPr>
          <p:sp>
            <p:nvSpPr>
              <p:cNvPr id="95" name="矩形 17"/>
              <p:cNvSpPr/>
              <p:nvPr/>
            </p:nvSpPr>
            <p:spPr>
              <a:xfrm>
                <a:off x="3937000" y="2864195"/>
                <a:ext cx="4514850" cy="1538287"/>
              </a:xfrm>
              <a:custGeom>
                <a:avLst/>
                <a:gdLst/>
                <a:ahLst/>
                <a:cxnLst/>
                <a:rect l="l" t="t" r="r" b="b"/>
                <a:pathLst>
                  <a:path w="4515686" h="1537879">
                    <a:moveTo>
                      <a:pt x="587233" y="0"/>
                    </a:moveTo>
                    <a:lnTo>
                      <a:pt x="4515686" y="0"/>
                    </a:lnTo>
                    <a:lnTo>
                      <a:pt x="4515686" y="538212"/>
                    </a:lnTo>
                    <a:lnTo>
                      <a:pt x="629735" y="538212"/>
                    </a:lnTo>
                    <a:cubicBezTo>
                      <a:pt x="538736" y="538934"/>
                      <a:pt x="448251" y="574477"/>
                      <a:pt x="378821" y="643908"/>
                    </a:cubicBezTo>
                    <a:cubicBezTo>
                      <a:pt x="236566" y="786163"/>
                      <a:pt x="236566" y="1016803"/>
                      <a:pt x="378821" y="1159058"/>
                    </a:cubicBezTo>
                    <a:cubicBezTo>
                      <a:pt x="521076" y="1301313"/>
                      <a:pt x="751716" y="1301313"/>
                      <a:pt x="893971" y="1159058"/>
                    </a:cubicBezTo>
                    <a:cubicBezTo>
                      <a:pt x="965098" y="1087931"/>
                      <a:pt x="1000662" y="994707"/>
                      <a:pt x="1000662" y="901483"/>
                    </a:cubicBezTo>
                    <a:lnTo>
                      <a:pt x="1536396" y="901483"/>
                    </a:lnTo>
                    <a:cubicBezTo>
                      <a:pt x="1536396" y="1131813"/>
                      <a:pt x="1448528" y="1362143"/>
                      <a:pt x="1272792" y="1537879"/>
                    </a:cubicBezTo>
                    <a:cubicBezTo>
                      <a:pt x="921321" y="1889351"/>
                      <a:pt x="351471" y="1889351"/>
                      <a:pt x="0" y="1537879"/>
                    </a:cubicBezTo>
                    <a:cubicBezTo>
                      <a:pt x="-351472" y="1186408"/>
                      <a:pt x="-351472" y="616559"/>
                      <a:pt x="0" y="265087"/>
                    </a:cubicBezTo>
                    <a:cubicBezTo>
                      <a:pt x="163214" y="101873"/>
                      <a:pt x="373519" y="14452"/>
                      <a:pt x="587233" y="3987"/>
                    </a:cubicBezTo>
                    <a:close/>
                  </a:path>
                </a:pathLst>
              </a:custGeom>
              <a:gradFill>
                <a:gsLst>
                  <a:gs pos="33000">
                    <a:srgbClr val="2676FF">
                      <a:lumMod val="60000"/>
                      <a:lumOff val="40000"/>
                    </a:srgbClr>
                  </a:gs>
                  <a:gs pos="100000">
                    <a:srgbClr val="2676FF"/>
                  </a:gs>
                </a:gsLst>
                <a:lin ang="5400000" scaled="0"/>
              </a:gradFill>
              <a:ln w="3175" cap="flat" cmpd="sng" algn="ctr">
                <a:solidFill>
                  <a:srgbClr val="D7D7D7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r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96" name="矩形 26"/>
              <p:cNvSpPr/>
              <p:nvPr/>
            </p:nvSpPr>
            <p:spPr>
              <a:xfrm rot="2700000">
                <a:off x="3961820" y="3144250"/>
                <a:ext cx="1225972" cy="122597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1" anchor="ctr">
                <a:prstTxWarp prst="textArchDown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zh-CN" sz="1400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rPr>
                  <a:t>Отслеживание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03" name="TextBox 12"/>
              <p:cNvSpPr txBox="1">
                <a:spLocks noChangeArrowheads="1"/>
              </p:cNvSpPr>
              <p:nvPr/>
            </p:nvSpPr>
            <p:spPr bwMode="auto">
              <a:xfrm>
                <a:off x="4575175" y="2989607"/>
                <a:ext cx="3042731" cy="248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Совместные </a:t>
                </a:r>
                <a:r>
                  <a:rPr kumimoji="0" lang="ru-RU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инициативы</a:t>
                </a:r>
                <a:r>
                  <a:rPr kumimoji="0" lang="ru-RU" altLang="zh-CN" sz="1400" b="0" i="0" u="none" strike="noStrike" kern="0" cap="none" spc="0" normalizeH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rPr>
                  <a:t> вуза и рынка труда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7567589" y="541781"/>
            <a:ext cx="1332773" cy="1251117"/>
            <a:chOff x="8072414" y="1608580"/>
            <a:chExt cx="1332773" cy="1251117"/>
          </a:xfrm>
        </p:grpSpPr>
        <p:sp>
          <p:nvSpPr>
            <p:cNvPr id="60" name="Freeform 670"/>
            <p:cNvSpPr>
              <a:spLocks noEditPoints="1"/>
            </p:cNvSpPr>
            <p:nvPr/>
          </p:nvSpPr>
          <p:spPr bwMode="auto">
            <a:xfrm>
              <a:off x="8072414" y="1908143"/>
              <a:ext cx="1332773" cy="951554"/>
            </a:xfrm>
            <a:custGeom>
              <a:avLst/>
              <a:gdLst>
                <a:gd name="T0" fmla="*/ 276 w 1010"/>
                <a:gd name="T1" fmla="*/ 3 h 1008"/>
                <a:gd name="T2" fmla="*/ 273 w 1010"/>
                <a:gd name="T3" fmla="*/ 3 h 1008"/>
                <a:gd name="T4" fmla="*/ 256 w 1010"/>
                <a:gd name="T5" fmla="*/ 2 h 1008"/>
                <a:gd name="T6" fmla="*/ 225 w 1010"/>
                <a:gd name="T7" fmla="*/ 1 h 1008"/>
                <a:gd name="T8" fmla="*/ 202 w 1010"/>
                <a:gd name="T9" fmla="*/ 1 h 1008"/>
                <a:gd name="T10" fmla="*/ 176 w 1010"/>
                <a:gd name="T11" fmla="*/ 1 h 1008"/>
                <a:gd name="T12" fmla="*/ 132 w 1010"/>
                <a:gd name="T13" fmla="*/ 1 h 1008"/>
                <a:gd name="T14" fmla="*/ 119 w 1010"/>
                <a:gd name="T15" fmla="*/ 1 h 1008"/>
                <a:gd name="T16" fmla="*/ 84 w 1010"/>
                <a:gd name="T17" fmla="*/ 1 h 1008"/>
                <a:gd name="T18" fmla="*/ 53 w 1010"/>
                <a:gd name="T19" fmla="*/ 2 h 1008"/>
                <a:gd name="T20" fmla="*/ 40 w 1010"/>
                <a:gd name="T21" fmla="*/ 3 h 1008"/>
                <a:gd name="T22" fmla="*/ 33 w 1010"/>
                <a:gd name="T23" fmla="*/ 3 h 1008"/>
                <a:gd name="T24" fmla="*/ 33 w 1010"/>
                <a:gd name="T25" fmla="*/ 5 h 1008"/>
                <a:gd name="T26" fmla="*/ 36 w 1010"/>
                <a:gd name="T27" fmla="*/ 5 h 1008"/>
                <a:gd name="T28" fmla="*/ 53 w 1010"/>
                <a:gd name="T29" fmla="*/ 6 h 1008"/>
                <a:gd name="T30" fmla="*/ 84 w 1010"/>
                <a:gd name="T31" fmla="*/ 6 h 1008"/>
                <a:gd name="T32" fmla="*/ 107 w 1010"/>
                <a:gd name="T33" fmla="*/ 7 h 1008"/>
                <a:gd name="T34" fmla="*/ 132 w 1010"/>
                <a:gd name="T35" fmla="*/ 7 h 1008"/>
                <a:gd name="T36" fmla="*/ 176 w 1010"/>
                <a:gd name="T37" fmla="*/ 7 h 1008"/>
                <a:gd name="T38" fmla="*/ 189 w 1010"/>
                <a:gd name="T39" fmla="*/ 7 h 1008"/>
                <a:gd name="T40" fmla="*/ 225 w 1010"/>
                <a:gd name="T41" fmla="*/ 6 h 1008"/>
                <a:gd name="T42" fmla="*/ 256 w 1010"/>
                <a:gd name="T43" fmla="*/ 6 h 1008"/>
                <a:gd name="T44" fmla="*/ 269 w 1010"/>
                <a:gd name="T45" fmla="*/ 5 h 1008"/>
                <a:gd name="T46" fmla="*/ 276 w 1010"/>
                <a:gd name="T47" fmla="*/ 5 h 1008"/>
                <a:gd name="T48" fmla="*/ 154 w 1010"/>
                <a:gd name="T49" fmla="*/ 6 h 1008"/>
                <a:gd name="T50" fmla="*/ 127 w 1010"/>
                <a:gd name="T51" fmla="*/ 6 h 1008"/>
                <a:gd name="T52" fmla="*/ 103 w 1010"/>
                <a:gd name="T53" fmla="*/ 6 h 1008"/>
                <a:gd name="T54" fmla="*/ 83 w 1010"/>
                <a:gd name="T55" fmla="*/ 6 h 1008"/>
                <a:gd name="T56" fmla="*/ 68 w 1010"/>
                <a:gd name="T57" fmla="*/ 5 h 1008"/>
                <a:gd name="T58" fmla="*/ 62 w 1010"/>
                <a:gd name="T59" fmla="*/ 4 h 1008"/>
                <a:gd name="T60" fmla="*/ 62 w 1010"/>
                <a:gd name="T61" fmla="*/ 4 h 1008"/>
                <a:gd name="T62" fmla="*/ 68 w 1010"/>
                <a:gd name="T63" fmla="*/ 3 h 1008"/>
                <a:gd name="T64" fmla="*/ 83 w 1010"/>
                <a:gd name="T65" fmla="*/ 3 h 1008"/>
                <a:gd name="T66" fmla="*/ 103 w 1010"/>
                <a:gd name="T67" fmla="*/ 2 h 1008"/>
                <a:gd name="T68" fmla="*/ 127 w 1010"/>
                <a:gd name="T69" fmla="*/ 2 h 1008"/>
                <a:gd name="T70" fmla="*/ 154 w 1010"/>
                <a:gd name="T71" fmla="*/ 2 h 1008"/>
                <a:gd name="T72" fmla="*/ 173 w 1010"/>
                <a:gd name="T73" fmla="*/ 2 h 1008"/>
                <a:gd name="T74" fmla="*/ 199 w 1010"/>
                <a:gd name="T75" fmla="*/ 2 h 1008"/>
                <a:gd name="T76" fmla="*/ 220 w 1010"/>
                <a:gd name="T77" fmla="*/ 3 h 1008"/>
                <a:gd name="T78" fmla="*/ 236 w 1010"/>
                <a:gd name="T79" fmla="*/ 3 h 1008"/>
                <a:gd name="T80" fmla="*/ 245 w 1010"/>
                <a:gd name="T81" fmla="*/ 4 h 1008"/>
                <a:gd name="T82" fmla="*/ 248 w 1010"/>
                <a:gd name="T83" fmla="*/ 4 h 1008"/>
                <a:gd name="T84" fmla="*/ 243 w 1010"/>
                <a:gd name="T85" fmla="*/ 5 h 1008"/>
                <a:gd name="T86" fmla="*/ 233 w 1010"/>
                <a:gd name="T87" fmla="*/ 5 h 1008"/>
                <a:gd name="T88" fmla="*/ 214 w 1010"/>
                <a:gd name="T89" fmla="*/ 6 h 1008"/>
                <a:gd name="T90" fmla="*/ 191 w 1010"/>
                <a:gd name="T91" fmla="*/ 6 h 1008"/>
                <a:gd name="T92" fmla="*/ 163 w 1010"/>
                <a:gd name="T93" fmla="*/ 6 h 10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0"/>
                <a:gd name="T142" fmla="*/ 0 h 1008"/>
                <a:gd name="T143" fmla="*/ 1010 w 1010"/>
                <a:gd name="T144" fmla="*/ 1008 h 10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0" h="1008">
                  <a:moveTo>
                    <a:pt x="1010" y="574"/>
                  </a:moveTo>
                  <a:lnTo>
                    <a:pt x="1010" y="432"/>
                  </a:lnTo>
                  <a:lnTo>
                    <a:pt x="902" y="432"/>
                  </a:lnTo>
                  <a:lnTo>
                    <a:pt x="898" y="410"/>
                  </a:lnTo>
                  <a:lnTo>
                    <a:pt x="892" y="390"/>
                  </a:lnTo>
                  <a:lnTo>
                    <a:pt x="878" y="348"/>
                  </a:lnTo>
                  <a:lnTo>
                    <a:pt x="858" y="310"/>
                  </a:lnTo>
                  <a:lnTo>
                    <a:pt x="836" y="274"/>
                  </a:lnTo>
                  <a:lnTo>
                    <a:pt x="912" y="198"/>
                  </a:lnTo>
                  <a:lnTo>
                    <a:pt x="812" y="96"/>
                  </a:lnTo>
                  <a:lnTo>
                    <a:pt x="736" y="172"/>
                  </a:lnTo>
                  <a:lnTo>
                    <a:pt x="698" y="150"/>
                  </a:lnTo>
                  <a:lnTo>
                    <a:pt x="660" y="132"/>
                  </a:lnTo>
                  <a:lnTo>
                    <a:pt x="620" y="116"/>
                  </a:lnTo>
                  <a:lnTo>
                    <a:pt x="598" y="112"/>
                  </a:lnTo>
                  <a:lnTo>
                    <a:pt x="576" y="106"/>
                  </a:lnTo>
                  <a:lnTo>
                    <a:pt x="576" y="0"/>
                  </a:lnTo>
                  <a:lnTo>
                    <a:pt x="434" y="0"/>
                  </a:lnTo>
                  <a:lnTo>
                    <a:pt x="434" y="106"/>
                  </a:lnTo>
                  <a:lnTo>
                    <a:pt x="412" y="112"/>
                  </a:lnTo>
                  <a:lnTo>
                    <a:pt x="390" y="116"/>
                  </a:lnTo>
                  <a:lnTo>
                    <a:pt x="350" y="132"/>
                  </a:lnTo>
                  <a:lnTo>
                    <a:pt x="310" y="150"/>
                  </a:lnTo>
                  <a:lnTo>
                    <a:pt x="274" y="172"/>
                  </a:lnTo>
                  <a:lnTo>
                    <a:pt x="198" y="96"/>
                  </a:lnTo>
                  <a:lnTo>
                    <a:pt x="98" y="198"/>
                  </a:lnTo>
                  <a:lnTo>
                    <a:pt x="174" y="274"/>
                  </a:lnTo>
                  <a:lnTo>
                    <a:pt x="152" y="310"/>
                  </a:lnTo>
                  <a:lnTo>
                    <a:pt x="132" y="348"/>
                  </a:lnTo>
                  <a:lnTo>
                    <a:pt x="118" y="390"/>
                  </a:lnTo>
                  <a:lnTo>
                    <a:pt x="112" y="410"/>
                  </a:lnTo>
                  <a:lnTo>
                    <a:pt x="108" y="432"/>
                  </a:lnTo>
                  <a:lnTo>
                    <a:pt x="0" y="432"/>
                  </a:lnTo>
                  <a:lnTo>
                    <a:pt x="0" y="574"/>
                  </a:lnTo>
                  <a:lnTo>
                    <a:pt x="108" y="574"/>
                  </a:lnTo>
                  <a:lnTo>
                    <a:pt x="112" y="596"/>
                  </a:lnTo>
                  <a:lnTo>
                    <a:pt x="118" y="618"/>
                  </a:lnTo>
                  <a:lnTo>
                    <a:pt x="132" y="658"/>
                  </a:lnTo>
                  <a:lnTo>
                    <a:pt x="152" y="698"/>
                  </a:lnTo>
                  <a:lnTo>
                    <a:pt x="174" y="734"/>
                  </a:lnTo>
                  <a:lnTo>
                    <a:pt x="98" y="810"/>
                  </a:lnTo>
                  <a:lnTo>
                    <a:pt x="198" y="910"/>
                  </a:lnTo>
                  <a:lnTo>
                    <a:pt x="274" y="834"/>
                  </a:lnTo>
                  <a:lnTo>
                    <a:pt x="310" y="858"/>
                  </a:lnTo>
                  <a:lnTo>
                    <a:pt x="350" y="876"/>
                  </a:lnTo>
                  <a:lnTo>
                    <a:pt x="390" y="890"/>
                  </a:lnTo>
                  <a:lnTo>
                    <a:pt x="412" y="896"/>
                  </a:lnTo>
                  <a:lnTo>
                    <a:pt x="434" y="900"/>
                  </a:lnTo>
                  <a:lnTo>
                    <a:pt x="434" y="1008"/>
                  </a:lnTo>
                  <a:lnTo>
                    <a:pt x="576" y="1008"/>
                  </a:lnTo>
                  <a:lnTo>
                    <a:pt x="576" y="900"/>
                  </a:lnTo>
                  <a:lnTo>
                    <a:pt x="598" y="896"/>
                  </a:lnTo>
                  <a:lnTo>
                    <a:pt x="620" y="890"/>
                  </a:lnTo>
                  <a:lnTo>
                    <a:pt x="660" y="876"/>
                  </a:lnTo>
                  <a:lnTo>
                    <a:pt x="698" y="858"/>
                  </a:lnTo>
                  <a:lnTo>
                    <a:pt x="736" y="834"/>
                  </a:lnTo>
                  <a:lnTo>
                    <a:pt x="812" y="910"/>
                  </a:lnTo>
                  <a:lnTo>
                    <a:pt x="912" y="810"/>
                  </a:lnTo>
                  <a:lnTo>
                    <a:pt x="836" y="734"/>
                  </a:lnTo>
                  <a:lnTo>
                    <a:pt x="858" y="698"/>
                  </a:lnTo>
                  <a:lnTo>
                    <a:pt x="878" y="658"/>
                  </a:lnTo>
                  <a:lnTo>
                    <a:pt x="892" y="618"/>
                  </a:lnTo>
                  <a:lnTo>
                    <a:pt x="898" y="596"/>
                  </a:lnTo>
                  <a:lnTo>
                    <a:pt x="902" y="574"/>
                  </a:lnTo>
                  <a:lnTo>
                    <a:pt x="1010" y="574"/>
                  </a:lnTo>
                  <a:close/>
                  <a:moveTo>
                    <a:pt x="504" y="806"/>
                  </a:moveTo>
                  <a:lnTo>
                    <a:pt x="504" y="806"/>
                  </a:lnTo>
                  <a:lnTo>
                    <a:pt x="474" y="804"/>
                  </a:lnTo>
                  <a:lnTo>
                    <a:pt x="444" y="800"/>
                  </a:lnTo>
                  <a:lnTo>
                    <a:pt x="414" y="792"/>
                  </a:lnTo>
                  <a:lnTo>
                    <a:pt x="388" y="782"/>
                  </a:lnTo>
                  <a:lnTo>
                    <a:pt x="360" y="770"/>
                  </a:lnTo>
                  <a:lnTo>
                    <a:pt x="336" y="754"/>
                  </a:lnTo>
                  <a:lnTo>
                    <a:pt x="312" y="738"/>
                  </a:lnTo>
                  <a:lnTo>
                    <a:pt x="292" y="718"/>
                  </a:lnTo>
                  <a:lnTo>
                    <a:pt x="272" y="696"/>
                  </a:lnTo>
                  <a:lnTo>
                    <a:pt x="254" y="672"/>
                  </a:lnTo>
                  <a:lnTo>
                    <a:pt x="238" y="648"/>
                  </a:lnTo>
                  <a:lnTo>
                    <a:pt x="226" y="622"/>
                  </a:lnTo>
                  <a:lnTo>
                    <a:pt x="216" y="594"/>
                  </a:lnTo>
                  <a:lnTo>
                    <a:pt x="208" y="564"/>
                  </a:lnTo>
                  <a:lnTo>
                    <a:pt x="204" y="534"/>
                  </a:lnTo>
                  <a:lnTo>
                    <a:pt x="202" y="504"/>
                  </a:lnTo>
                  <a:lnTo>
                    <a:pt x="204" y="472"/>
                  </a:lnTo>
                  <a:lnTo>
                    <a:pt x="208" y="442"/>
                  </a:lnTo>
                  <a:lnTo>
                    <a:pt x="216" y="414"/>
                  </a:lnTo>
                  <a:lnTo>
                    <a:pt x="226" y="386"/>
                  </a:lnTo>
                  <a:lnTo>
                    <a:pt x="238" y="360"/>
                  </a:lnTo>
                  <a:lnTo>
                    <a:pt x="254" y="334"/>
                  </a:lnTo>
                  <a:lnTo>
                    <a:pt x="272" y="312"/>
                  </a:lnTo>
                  <a:lnTo>
                    <a:pt x="292" y="290"/>
                  </a:lnTo>
                  <a:lnTo>
                    <a:pt x="312" y="270"/>
                  </a:lnTo>
                  <a:lnTo>
                    <a:pt x="336" y="252"/>
                  </a:lnTo>
                  <a:lnTo>
                    <a:pt x="360" y="238"/>
                  </a:lnTo>
                  <a:lnTo>
                    <a:pt x="388" y="224"/>
                  </a:lnTo>
                  <a:lnTo>
                    <a:pt x="414" y="214"/>
                  </a:lnTo>
                  <a:lnTo>
                    <a:pt x="444" y="208"/>
                  </a:lnTo>
                  <a:lnTo>
                    <a:pt x="474" y="202"/>
                  </a:lnTo>
                  <a:lnTo>
                    <a:pt x="504" y="202"/>
                  </a:lnTo>
                  <a:lnTo>
                    <a:pt x="536" y="202"/>
                  </a:lnTo>
                  <a:lnTo>
                    <a:pt x="566" y="208"/>
                  </a:lnTo>
                  <a:lnTo>
                    <a:pt x="594" y="214"/>
                  </a:lnTo>
                  <a:lnTo>
                    <a:pt x="622" y="224"/>
                  </a:lnTo>
                  <a:lnTo>
                    <a:pt x="650" y="238"/>
                  </a:lnTo>
                  <a:lnTo>
                    <a:pt x="674" y="252"/>
                  </a:lnTo>
                  <a:lnTo>
                    <a:pt x="698" y="270"/>
                  </a:lnTo>
                  <a:lnTo>
                    <a:pt x="718" y="290"/>
                  </a:lnTo>
                  <a:lnTo>
                    <a:pt x="738" y="312"/>
                  </a:lnTo>
                  <a:lnTo>
                    <a:pt x="756" y="334"/>
                  </a:lnTo>
                  <a:lnTo>
                    <a:pt x="770" y="360"/>
                  </a:lnTo>
                  <a:lnTo>
                    <a:pt x="784" y="386"/>
                  </a:lnTo>
                  <a:lnTo>
                    <a:pt x="794" y="414"/>
                  </a:lnTo>
                  <a:lnTo>
                    <a:pt x="802" y="442"/>
                  </a:lnTo>
                  <a:lnTo>
                    <a:pt x="806" y="472"/>
                  </a:lnTo>
                  <a:lnTo>
                    <a:pt x="808" y="504"/>
                  </a:lnTo>
                  <a:lnTo>
                    <a:pt x="806" y="534"/>
                  </a:lnTo>
                  <a:lnTo>
                    <a:pt x="802" y="564"/>
                  </a:lnTo>
                  <a:lnTo>
                    <a:pt x="794" y="594"/>
                  </a:lnTo>
                  <a:lnTo>
                    <a:pt x="784" y="622"/>
                  </a:lnTo>
                  <a:lnTo>
                    <a:pt x="770" y="648"/>
                  </a:lnTo>
                  <a:lnTo>
                    <a:pt x="756" y="672"/>
                  </a:lnTo>
                  <a:lnTo>
                    <a:pt x="738" y="696"/>
                  </a:lnTo>
                  <a:lnTo>
                    <a:pt x="718" y="718"/>
                  </a:lnTo>
                  <a:lnTo>
                    <a:pt x="698" y="738"/>
                  </a:lnTo>
                  <a:lnTo>
                    <a:pt x="674" y="754"/>
                  </a:lnTo>
                  <a:lnTo>
                    <a:pt x="650" y="770"/>
                  </a:lnTo>
                  <a:lnTo>
                    <a:pt x="622" y="782"/>
                  </a:lnTo>
                  <a:lnTo>
                    <a:pt x="594" y="792"/>
                  </a:lnTo>
                  <a:lnTo>
                    <a:pt x="566" y="800"/>
                  </a:lnTo>
                  <a:lnTo>
                    <a:pt x="536" y="804"/>
                  </a:lnTo>
                  <a:lnTo>
                    <a:pt x="504" y="806"/>
                  </a:ln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19050" cap="rnd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674"/>
            <p:cNvSpPr>
              <a:spLocks noEditPoints="1"/>
            </p:cNvSpPr>
            <p:nvPr/>
          </p:nvSpPr>
          <p:spPr bwMode="auto">
            <a:xfrm>
              <a:off x="8072414" y="1608580"/>
              <a:ext cx="1332773" cy="951554"/>
            </a:xfrm>
            <a:custGeom>
              <a:avLst/>
              <a:gdLst/>
              <a:ahLst/>
              <a:cxnLst>
                <a:cxn ang="0">
                  <a:pos x="902" y="432"/>
                </a:cxn>
                <a:cxn ang="0">
                  <a:pos x="892" y="390"/>
                </a:cxn>
                <a:cxn ang="0">
                  <a:pos x="836" y="274"/>
                </a:cxn>
                <a:cxn ang="0">
                  <a:pos x="736" y="172"/>
                </a:cxn>
                <a:cxn ang="0">
                  <a:pos x="660" y="132"/>
                </a:cxn>
                <a:cxn ang="0">
                  <a:pos x="576" y="106"/>
                </a:cxn>
                <a:cxn ang="0">
                  <a:pos x="434" y="106"/>
                </a:cxn>
                <a:cxn ang="0">
                  <a:pos x="390" y="116"/>
                </a:cxn>
                <a:cxn ang="0">
                  <a:pos x="274" y="172"/>
                </a:cxn>
                <a:cxn ang="0">
                  <a:pos x="174" y="274"/>
                </a:cxn>
                <a:cxn ang="0">
                  <a:pos x="132" y="348"/>
                </a:cxn>
                <a:cxn ang="0">
                  <a:pos x="108" y="432"/>
                </a:cxn>
                <a:cxn ang="0">
                  <a:pos x="108" y="574"/>
                </a:cxn>
                <a:cxn ang="0">
                  <a:pos x="118" y="618"/>
                </a:cxn>
                <a:cxn ang="0">
                  <a:pos x="174" y="734"/>
                </a:cxn>
                <a:cxn ang="0">
                  <a:pos x="274" y="834"/>
                </a:cxn>
                <a:cxn ang="0">
                  <a:pos x="350" y="876"/>
                </a:cxn>
                <a:cxn ang="0">
                  <a:pos x="434" y="900"/>
                </a:cxn>
                <a:cxn ang="0">
                  <a:pos x="576" y="900"/>
                </a:cxn>
                <a:cxn ang="0">
                  <a:pos x="620" y="890"/>
                </a:cxn>
                <a:cxn ang="0">
                  <a:pos x="736" y="834"/>
                </a:cxn>
                <a:cxn ang="0">
                  <a:pos x="836" y="734"/>
                </a:cxn>
                <a:cxn ang="0">
                  <a:pos x="878" y="658"/>
                </a:cxn>
                <a:cxn ang="0">
                  <a:pos x="902" y="574"/>
                </a:cxn>
                <a:cxn ang="0">
                  <a:pos x="504" y="806"/>
                </a:cxn>
                <a:cxn ang="0">
                  <a:pos x="414" y="792"/>
                </a:cxn>
                <a:cxn ang="0">
                  <a:pos x="336" y="754"/>
                </a:cxn>
                <a:cxn ang="0">
                  <a:pos x="272" y="696"/>
                </a:cxn>
                <a:cxn ang="0">
                  <a:pos x="226" y="622"/>
                </a:cxn>
                <a:cxn ang="0">
                  <a:pos x="204" y="534"/>
                </a:cxn>
                <a:cxn ang="0">
                  <a:pos x="204" y="472"/>
                </a:cxn>
                <a:cxn ang="0">
                  <a:pos x="226" y="386"/>
                </a:cxn>
                <a:cxn ang="0">
                  <a:pos x="272" y="312"/>
                </a:cxn>
                <a:cxn ang="0">
                  <a:pos x="336" y="252"/>
                </a:cxn>
                <a:cxn ang="0">
                  <a:pos x="414" y="214"/>
                </a:cxn>
                <a:cxn ang="0">
                  <a:pos x="504" y="202"/>
                </a:cxn>
                <a:cxn ang="0">
                  <a:pos x="566" y="208"/>
                </a:cxn>
                <a:cxn ang="0">
                  <a:pos x="650" y="238"/>
                </a:cxn>
                <a:cxn ang="0">
                  <a:pos x="718" y="290"/>
                </a:cxn>
                <a:cxn ang="0">
                  <a:pos x="770" y="360"/>
                </a:cxn>
                <a:cxn ang="0">
                  <a:pos x="802" y="442"/>
                </a:cxn>
                <a:cxn ang="0">
                  <a:pos x="808" y="504"/>
                </a:cxn>
                <a:cxn ang="0">
                  <a:pos x="794" y="594"/>
                </a:cxn>
                <a:cxn ang="0">
                  <a:pos x="756" y="672"/>
                </a:cxn>
                <a:cxn ang="0">
                  <a:pos x="698" y="738"/>
                </a:cxn>
                <a:cxn ang="0">
                  <a:pos x="622" y="782"/>
                </a:cxn>
                <a:cxn ang="0">
                  <a:pos x="536" y="804"/>
                </a:cxn>
              </a:cxnLst>
              <a:rect l="0" t="0" r="r" b="b"/>
              <a:pathLst>
                <a:path w="1010" h="1008">
                  <a:moveTo>
                    <a:pt x="1010" y="574"/>
                  </a:moveTo>
                  <a:lnTo>
                    <a:pt x="1010" y="432"/>
                  </a:lnTo>
                  <a:lnTo>
                    <a:pt x="902" y="432"/>
                  </a:lnTo>
                  <a:lnTo>
                    <a:pt x="902" y="432"/>
                  </a:lnTo>
                  <a:lnTo>
                    <a:pt x="898" y="410"/>
                  </a:lnTo>
                  <a:lnTo>
                    <a:pt x="892" y="390"/>
                  </a:lnTo>
                  <a:lnTo>
                    <a:pt x="878" y="348"/>
                  </a:lnTo>
                  <a:lnTo>
                    <a:pt x="858" y="310"/>
                  </a:lnTo>
                  <a:lnTo>
                    <a:pt x="836" y="274"/>
                  </a:lnTo>
                  <a:lnTo>
                    <a:pt x="912" y="198"/>
                  </a:lnTo>
                  <a:lnTo>
                    <a:pt x="812" y="96"/>
                  </a:lnTo>
                  <a:lnTo>
                    <a:pt x="736" y="172"/>
                  </a:lnTo>
                  <a:lnTo>
                    <a:pt x="736" y="172"/>
                  </a:lnTo>
                  <a:lnTo>
                    <a:pt x="698" y="150"/>
                  </a:lnTo>
                  <a:lnTo>
                    <a:pt x="660" y="132"/>
                  </a:lnTo>
                  <a:lnTo>
                    <a:pt x="620" y="116"/>
                  </a:lnTo>
                  <a:lnTo>
                    <a:pt x="598" y="112"/>
                  </a:lnTo>
                  <a:lnTo>
                    <a:pt x="576" y="106"/>
                  </a:lnTo>
                  <a:lnTo>
                    <a:pt x="576" y="0"/>
                  </a:lnTo>
                  <a:lnTo>
                    <a:pt x="434" y="0"/>
                  </a:lnTo>
                  <a:lnTo>
                    <a:pt x="434" y="106"/>
                  </a:lnTo>
                  <a:lnTo>
                    <a:pt x="434" y="106"/>
                  </a:lnTo>
                  <a:lnTo>
                    <a:pt x="412" y="112"/>
                  </a:lnTo>
                  <a:lnTo>
                    <a:pt x="390" y="116"/>
                  </a:lnTo>
                  <a:lnTo>
                    <a:pt x="350" y="132"/>
                  </a:lnTo>
                  <a:lnTo>
                    <a:pt x="310" y="150"/>
                  </a:lnTo>
                  <a:lnTo>
                    <a:pt x="274" y="172"/>
                  </a:lnTo>
                  <a:lnTo>
                    <a:pt x="198" y="96"/>
                  </a:lnTo>
                  <a:lnTo>
                    <a:pt x="98" y="198"/>
                  </a:lnTo>
                  <a:lnTo>
                    <a:pt x="174" y="274"/>
                  </a:lnTo>
                  <a:lnTo>
                    <a:pt x="174" y="274"/>
                  </a:lnTo>
                  <a:lnTo>
                    <a:pt x="152" y="310"/>
                  </a:lnTo>
                  <a:lnTo>
                    <a:pt x="132" y="348"/>
                  </a:lnTo>
                  <a:lnTo>
                    <a:pt x="118" y="390"/>
                  </a:lnTo>
                  <a:lnTo>
                    <a:pt x="112" y="410"/>
                  </a:lnTo>
                  <a:lnTo>
                    <a:pt x="108" y="432"/>
                  </a:lnTo>
                  <a:lnTo>
                    <a:pt x="0" y="432"/>
                  </a:lnTo>
                  <a:lnTo>
                    <a:pt x="0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112" y="596"/>
                  </a:lnTo>
                  <a:lnTo>
                    <a:pt x="118" y="618"/>
                  </a:lnTo>
                  <a:lnTo>
                    <a:pt x="132" y="658"/>
                  </a:lnTo>
                  <a:lnTo>
                    <a:pt x="152" y="698"/>
                  </a:lnTo>
                  <a:lnTo>
                    <a:pt x="174" y="734"/>
                  </a:lnTo>
                  <a:lnTo>
                    <a:pt x="98" y="810"/>
                  </a:lnTo>
                  <a:lnTo>
                    <a:pt x="198" y="910"/>
                  </a:lnTo>
                  <a:lnTo>
                    <a:pt x="274" y="834"/>
                  </a:lnTo>
                  <a:lnTo>
                    <a:pt x="274" y="834"/>
                  </a:lnTo>
                  <a:lnTo>
                    <a:pt x="310" y="858"/>
                  </a:lnTo>
                  <a:lnTo>
                    <a:pt x="350" y="876"/>
                  </a:lnTo>
                  <a:lnTo>
                    <a:pt x="390" y="890"/>
                  </a:lnTo>
                  <a:lnTo>
                    <a:pt x="412" y="896"/>
                  </a:lnTo>
                  <a:lnTo>
                    <a:pt x="434" y="900"/>
                  </a:lnTo>
                  <a:lnTo>
                    <a:pt x="434" y="1008"/>
                  </a:lnTo>
                  <a:lnTo>
                    <a:pt x="576" y="1008"/>
                  </a:lnTo>
                  <a:lnTo>
                    <a:pt x="576" y="900"/>
                  </a:lnTo>
                  <a:lnTo>
                    <a:pt x="576" y="900"/>
                  </a:lnTo>
                  <a:lnTo>
                    <a:pt x="598" y="896"/>
                  </a:lnTo>
                  <a:lnTo>
                    <a:pt x="620" y="890"/>
                  </a:lnTo>
                  <a:lnTo>
                    <a:pt x="660" y="876"/>
                  </a:lnTo>
                  <a:lnTo>
                    <a:pt x="698" y="858"/>
                  </a:lnTo>
                  <a:lnTo>
                    <a:pt x="736" y="834"/>
                  </a:lnTo>
                  <a:lnTo>
                    <a:pt x="812" y="910"/>
                  </a:lnTo>
                  <a:lnTo>
                    <a:pt x="912" y="810"/>
                  </a:lnTo>
                  <a:lnTo>
                    <a:pt x="836" y="734"/>
                  </a:lnTo>
                  <a:lnTo>
                    <a:pt x="836" y="734"/>
                  </a:lnTo>
                  <a:lnTo>
                    <a:pt x="858" y="698"/>
                  </a:lnTo>
                  <a:lnTo>
                    <a:pt x="878" y="658"/>
                  </a:lnTo>
                  <a:lnTo>
                    <a:pt x="892" y="618"/>
                  </a:lnTo>
                  <a:lnTo>
                    <a:pt x="898" y="596"/>
                  </a:lnTo>
                  <a:lnTo>
                    <a:pt x="902" y="574"/>
                  </a:lnTo>
                  <a:lnTo>
                    <a:pt x="1010" y="574"/>
                  </a:lnTo>
                  <a:close/>
                  <a:moveTo>
                    <a:pt x="504" y="806"/>
                  </a:moveTo>
                  <a:lnTo>
                    <a:pt x="504" y="806"/>
                  </a:lnTo>
                  <a:lnTo>
                    <a:pt x="474" y="804"/>
                  </a:lnTo>
                  <a:lnTo>
                    <a:pt x="444" y="800"/>
                  </a:lnTo>
                  <a:lnTo>
                    <a:pt x="414" y="792"/>
                  </a:lnTo>
                  <a:lnTo>
                    <a:pt x="388" y="782"/>
                  </a:lnTo>
                  <a:lnTo>
                    <a:pt x="360" y="770"/>
                  </a:lnTo>
                  <a:lnTo>
                    <a:pt x="336" y="754"/>
                  </a:lnTo>
                  <a:lnTo>
                    <a:pt x="312" y="738"/>
                  </a:lnTo>
                  <a:lnTo>
                    <a:pt x="292" y="718"/>
                  </a:lnTo>
                  <a:lnTo>
                    <a:pt x="272" y="696"/>
                  </a:lnTo>
                  <a:lnTo>
                    <a:pt x="254" y="672"/>
                  </a:lnTo>
                  <a:lnTo>
                    <a:pt x="238" y="648"/>
                  </a:lnTo>
                  <a:lnTo>
                    <a:pt x="226" y="622"/>
                  </a:lnTo>
                  <a:lnTo>
                    <a:pt x="216" y="594"/>
                  </a:lnTo>
                  <a:lnTo>
                    <a:pt x="208" y="564"/>
                  </a:lnTo>
                  <a:lnTo>
                    <a:pt x="204" y="534"/>
                  </a:lnTo>
                  <a:lnTo>
                    <a:pt x="202" y="504"/>
                  </a:lnTo>
                  <a:lnTo>
                    <a:pt x="202" y="504"/>
                  </a:lnTo>
                  <a:lnTo>
                    <a:pt x="204" y="472"/>
                  </a:lnTo>
                  <a:lnTo>
                    <a:pt x="208" y="442"/>
                  </a:lnTo>
                  <a:lnTo>
                    <a:pt x="216" y="414"/>
                  </a:lnTo>
                  <a:lnTo>
                    <a:pt x="226" y="386"/>
                  </a:lnTo>
                  <a:lnTo>
                    <a:pt x="238" y="360"/>
                  </a:lnTo>
                  <a:lnTo>
                    <a:pt x="254" y="334"/>
                  </a:lnTo>
                  <a:lnTo>
                    <a:pt x="272" y="312"/>
                  </a:lnTo>
                  <a:lnTo>
                    <a:pt x="292" y="290"/>
                  </a:lnTo>
                  <a:lnTo>
                    <a:pt x="312" y="270"/>
                  </a:lnTo>
                  <a:lnTo>
                    <a:pt x="336" y="252"/>
                  </a:lnTo>
                  <a:lnTo>
                    <a:pt x="360" y="238"/>
                  </a:lnTo>
                  <a:lnTo>
                    <a:pt x="388" y="224"/>
                  </a:lnTo>
                  <a:lnTo>
                    <a:pt x="414" y="214"/>
                  </a:lnTo>
                  <a:lnTo>
                    <a:pt x="444" y="208"/>
                  </a:lnTo>
                  <a:lnTo>
                    <a:pt x="474" y="202"/>
                  </a:lnTo>
                  <a:lnTo>
                    <a:pt x="504" y="202"/>
                  </a:lnTo>
                  <a:lnTo>
                    <a:pt x="504" y="202"/>
                  </a:lnTo>
                  <a:lnTo>
                    <a:pt x="536" y="202"/>
                  </a:lnTo>
                  <a:lnTo>
                    <a:pt x="566" y="208"/>
                  </a:lnTo>
                  <a:lnTo>
                    <a:pt x="594" y="214"/>
                  </a:lnTo>
                  <a:lnTo>
                    <a:pt x="622" y="224"/>
                  </a:lnTo>
                  <a:lnTo>
                    <a:pt x="650" y="238"/>
                  </a:lnTo>
                  <a:lnTo>
                    <a:pt x="674" y="252"/>
                  </a:lnTo>
                  <a:lnTo>
                    <a:pt x="698" y="270"/>
                  </a:lnTo>
                  <a:lnTo>
                    <a:pt x="718" y="290"/>
                  </a:lnTo>
                  <a:lnTo>
                    <a:pt x="738" y="312"/>
                  </a:lnTo>
                  <a:lnTo>
                    <a:pt x="756" y="334"/>
                  </a:lnTo>
                  <a:lnTo>
                    <a:pt x="770" y="360"/>
                  </a:lnTo>
                  <a:lnTo>
                    <a:pt x="784" y="386"/>
                  </a:lnTo>
                  <a:lnTo>
                    <a:pt x="794" y="414"/>
                  </a:lnTo>
                  <a:lnTo>
                    <a:pt x="802" y="442"/>
                  </a:lnTo>
                  <a:lnTo>
                    <a:pt x="806" y="472"/>
                  </a:lnTo>
                  <a:lnTo>
                    <a:pt x="808" y="504"/>
                  </a:lnTo>
                  <a:lnTo>
                    <a:pt x="808" y="504"/>
                  </a:lnTo>
                  <a:lnTo>
                    <a:pt x="806" y="534"/>
                  </a:lnTo>
                  <a:lnTo>
                    <a:pt x="802" y="564"/>
                  </a:lnTo>
                  <a:lnTo>
                    <a:pt x="794" y="594"/>
                  </a:lnTo>
                  <a:lnTo>
                    <a:pt x="784" y="622"/>
                  </a:lnTo>
                  <a:lnTo>
                    <a:pt x="770" y="648"/>
                  </a:lnTo>
                  <a:lnTo>
                    <a:pt x="756" y="672"/>
                  </a:lnTo>
                  <a:lnTo>
                    <a:pt x="738" y="696"/>
                  </a:lnTo>
                  <a:lnTo>
                    <a:pt x="718" y="718"/>
                  </a:lnTo>
                  <a:lnTo>
                    <a:pt x="698" y="738"/>
                  </a:lnTo>
                  <a:lnTo>
                    <a:pt x="674" y="754"/>
                  </a:lnTo>
                  <a:lnTo>
                    <a:pt x="650" y="770"/>
                  </a:lnTo>
                  <a:lnTo>
                    <a:pt x="622" y="782"/>
                  </a:lnTo>
                  <a:lnTo>
                    <a:pt x="594" y="792"/>
                  </a:lnTo>
                  <a:lnTo>
                    <a:pt x="566" y="800"/>
                  </a:lnTo>
                  <a:lnTo>
                    <a:pt x="536" y="804"/>
                  </a:lnTo>
                  <a:lnTo>
                    <a:pt x="504" y="806"/>
                  </a:lnTo>
                  <a:lnTo>
                    <a:pt x="504" y="806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66667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19050" cap="rnd">
              <a:noFill/>
              <a:prstDash val="sysDot"/>
              <a:round/>
              <a:headEnd/>
              <a:tailEnd/>
            </a:ln>
            <a:effectLst/>
            <a:scene3d>
              <a:camera prst="legacyObliqu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62" name="Group 685"/>
            <p:cNvGrpSpPr>
              <a:grpSpLocks/>
            </p:cNvGrpSpPr>
            <p:nvPr/>
          </p:nvGrpSpPr>
          <p:grpSpPr bwMode="auto">
            <a:xfrm>
              <a:off x="8372178" y="1818568"/>
              <a:ext cx="733246" cy="533047"/>
              <a:chOff x="793" y="1298"/>
              <a:chExt cx="1860" cy="1338"/>
            </a:xfrm>
          </p:grpSpPr>
          <p:sp>
            <p:nvSpPr>
              <p:cNvPr id="64" name="Oval 686"/>
              <p:cNvSpPr>
                <a:spLocks noChangeArrowheads="1"/>
              </p:cNvSpPr>
              <p:nvPr/>
            </p:nvSpPr>
            <p:spPr bwMode="auto">
              <a:xfrm>
                <a:off x="793" y="1298"/>
                <a:ext cx="1860" cy="1338"/>
              </a:xfrm>
              <a:prstGeom prst="ellipse">
                <a:avLst/>
              </a:prstGeom>
              <a:gradFill rotWithShape="1">
                <a:gsLst>
                  <a:gs pos="0">
                    <a:srgbClr val="BEBEBE"/>
                  </a:gs>
                  <a:gs pos="100000">
                    <a:srgbClr val="4D4D4D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65" name="Freeform 687"/>
              <p:cNvSpPr>
                <a:spLocks/>
              </p:cNvSpPr>
              <p:nvPr/>
            </p:nvSpPr>
            <p:spPr bwMode="auto">
              <a:xfrm>
                <a:off x="839" y="1321"/>
                <a:ext cx="1769" cy="624"/>
              </a:xfrm>
              <a:custGeom>
                <a:avLst/>
                <a:gdLst>
                  <a:gd name="T0" fmla="*/ 0 w 3456"/>
                  <a:gd name="T1" fmla="*/ 0 h 1728"/>
                  <a:gd name="T2" fmla="*/ 1 w 3456"/>
                  <a:gd name="T3" fmla="*/ 0 h 1728"/>
                  <a:gd name="T4" fmla="*/ 1 w 3456"/>
                  <a:gd name="T5" fmla="*/ 0 h 1728"/>
                  <a:gd name="T6" fmla="*/ 1 w 3456"/>
                  <a:gd name="T7" fmla="*/ 0 h 1728"/>
                  <a:gd name="T8" fmla="*/ 1 w 3456"/>
                  <a:gd name="T9" fmla="*/ 0 h 1728"/>
                  <a:gd name="T10" fmla="*/ 1 w 3456"/>
                  <a:gd name="T11" fmla="*/ 0 h 1728"/>
                  <a:gd name="T12" fmla="*/ 1 w 3456"/>
                  <a:gd name="T13" fmla="*/ 0 h 1728"/>
                  <a:gd name="T14" fmla="*/ 1 w 3456"/>
                  <a:gd name="T15" fmla="*/ 0 h 1728"/>
                  <a:gd name="T16" fmla="*/ 1 w 3456"/>
                  <a:gd name="T17" fmla="*/ 0 h 1728"/>
                  <a:gd name="T18" fmla="*/ 1 w 3456"/>
                  <a:gd name="T19" fmla="*/ 0 h 1728"/>
                  <a:gd name="T20" fmla="*/ 1 w 3456"/>
                  <a:gd name="T21" fmla="*/ 0 h 1728"/>
                  <a:gd name="T22" fmla="*/ 1 w 3456"/>
                  <a:gd name="T23" fmla="*/ 0 h 1728"/>
                  <a:gd name="T24" fmla="*/ 1 w 3456"/>
                  <a:gd name="T25" fmla="*/ 0 h 1728"/>
                  <a:gd name="T26" fmla="*/ 1 w 3456"/>
                  <a:gd name="T27" fmla="*/ 0 h 1728"/>
                  <a:gd name="T28" fmla="*/ 1 w 3456"/>
                  <a:gd name="T29" fmla="*/ 0 h 1728"/>
                  <a:gd name="T30" fmla="*/ 1 w 3456"/>
                  <a:gd name="T31" fmla="*/ 0 h 1728"/>
                  <a:gd name="T32" fmla="*/ 1 w 3456"/>
                  <a:gd name="T33" fmla="*/ 0 h 1728"/>
                  <a:gd name="T34" fmla="*/ 2 w 3456"/>
                  <a:gd name="T35" fmla="*/ 0 h 1728"/>
                  <a:gd name="T36" fmla="*/ 2 w 3456"/>
                  <a:gd name="T37" fmla="*/ 0 h 1728"/>
                  <a:gd name="T38" fmla="*/ 2 w 3456"/>
                  <a:gd name="T39" fmla="*/ 0 h 1728"/>
                  <a:gd name="T40" fmla="*/ 2 w 3456"/>
                  <a:gd name="T41" fmla="*/ 0 h 1728"/>
                  <a:gd name="T42" fmla="*/ 2 w 3456"/>
                  <a:gd name="T43" fmla="*/ 0 h 1728"/>
                  <a:gd name="T44" fmla="*/ 2 w 3456"/>
                  <a:gd name="T45" fmla="*/ 0 h 1728"/>
                  <a:gd name="T46" fmla="*/ 2 w 3456"/>
                  <a:gd name="T47" fmla="*/ 0 h 1728"/>
                  <a:gd name="T48" fmla="*/ 2 w 3456"/>
                  <a:gd name="T49" fmla="*/ 0 h 1728"/>
                  <a:gd name="T50" fmla="*/ 2 w 3456"/>
                  <a:gd name="T51" fmla="*/ 0 h 1728"/>
                  <a:gd name="T52" fmla="*/ 2 w 3456"/>
                  <a:gd name="T53" fmla="*/ 0 h 1728"/>
                  <a:gd name="T54" fmla="*/ 2 w 3456"/>
                  <a:gd name="T55" fmla="*/ 0 h 1728"/>
                  <a:gd name="T56" fmla="*/ 2 w 3456"/>
                  <a:gd name="T57" fmla="*/ 0 h 1728"/>
                  <a:gd name="T58" fmla="*/ 2 w 3456"/>
                  <a:gd name="T59" fmla="*/ 0 h 1728"/>
                  <a:gd name="T60" fmla="*/ 2 w 3456"/>
                  <a:gd name="T61" fmla="*/ 0 h 1728"/>
                  <a:gd name="T62" fmla="*/ 2 w 3456"/>
                  <a:gd name="T63" fmla="*/ 0 h 1728"/>
                  <a:gd name="T64" fmla="*/ 2 w 3456"/>
                  <a:gd name="T65" fmla="*/ 0 h 1728"/>
                  <a:gd name="T66" fmla="*/ 0 w 3456"/>
                  <a:gd name="T67" fmla="*/ 0 h 17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56"/>
                  <a:gd name="T103" fmla="*/ 0 h 1728"/>
                  <a:gd name="T104" fmla="*/ 3456 w 3456"/>
                  <a:gd name="T105" fmla="*/ 1728 h 17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56" h="1728">
                    <a:moveTo>
                      <a:pt x="0" y="1728"/>
                    </a:moveTo>
                    <a:lnTo>
                      <a:pt x="0" y="1728"/>
                    </a:lnTo>
                    <a:lnTo>
                      <a:pt x="2" y="1638"/>
                    </a:lnTo>
                    <a:lnTo>
                      <a:pt x="10" y="1552"/>
                    </a:lnTo>
                    <a:lnTo>
                      <a:pt x="20" y="1464"/>
                    </a:lnTo>
                    <a:lnTo>
                      <a:pt x="36" y="1380"/>
                    </a:lnTo>
                    <a:lnTo>
                      <a:pt x="54" y="1296"/>
                    </a:lnTo>
                    <a:lnTo>
                      <a:pt x="78" y="1214"/>
                    </a:lnTo>
                    <a:lnTo>
                      <a:pt x="106" y="1134"/>
                    </a:lnTo>
                    <a:lnTo>
                      <a:pt x="136" y="1056"/>
                    </a:lnTo>
                    <a:lnTo>
                      <a:pt x="170" y="978"/>
                    </a:lnTo>
                    <a:lnTo>
                      <a:pt x="208" y="904"/>
                    </a:lnTo>
                    <a:lnTo>
                      <a:pt x="250" y="832"/>
                    </a:lnTo>
                    <a:lnTo>
                      <a:pt x="296" y="762"/>
                    </a:lnTo>
                    <a:lnTo>
                      <a:pt x="344" y="694"/>
                    </a:lnTo>
                    <a:lnTo>
                      <a:pt x="394" y="628"/>
                    </a:lnTo>
                    <a:lnTo>
                      <a:pt x="450" y="566"/>
                    </a:lnTo>
                    <a:lnTo>
                      <a:pt x="506" y="506"/>
                    </a:lnTo>
                    <a:lnTo>
                      <a:pt x="566" y="448"/>
                    </a:lnTo>
                    <a:lnTo>
                      <a:pt x="630" y="394"/>
                    </a:lnTo>
                    <a:lnTo>
                      <a:pt x="694" y="344"/>
                    </a:lnTo>
                    <a:lnTo>
                      <a:pt x="762" y="296"/>
                    </a:lnTo>
                    <a:lnTo>
                      <a:pt x="832" y="250"/>
                    </a:lnTo>
                    <a:lnTo>
                      <a:pt x="904" y="208"/>
                    </a:lnTo>
                    <a:lnTo>
                      <a:pt x="978" y="170"/>
                    </a:lnTo>
                    <a:lnTo>
                      <a:pt x="1056" y="136"/>
                    </a:lnTo>
                    <a:lnTo>
                      <a:pt x="1134" y="106"/>
                    </a:lnTo>
                    <a:lnTo>
                      <a:pt x="1214" y="78"/>
                    </a:lnTo>
                    <a:lnTo>
                      <a:pt x="1296" y="54"/>
                    </a:lnTo>
                    <a:lnTo>
                      <a:pt x="1380" y="36"/>
                    </a:lnTo>
                    <a:lnTo>
                      <a:pt x="1464" y="20"/>
                    </a:lnTo>
                    <a:lnTo>
                      <a:pt x="1552" y="10"/>
                    </a:lnTo>
                    <a:lnTo>
                      <a:pt x="1640" y="2"/>
                    </a:lnTo>
                    <a:lnTo>
                      <a:pt x="1728" y="0"/>
                    </a:lnTo>
                    <a:lnTo>
                      <a:pt x="1816" y="2"/>
                    </a:lnTo>
                    <a:lnTo>
                      <a:pt x="1904" y="10"/>
                    </a:lnTo>
                    <a:lnTo>
                      <a:pt x="1992" y="20"/>
                    </a:lnTo>
                    <a:lnTo>
                      <a:pt x="2076" y="36"/>
                    </a:lnTo>
                    <a:lnTo>
                      <a:pt x="2160" y="54"/>
                    </a:lnTo>
                    <a:lnTo>
                      <a:pt x="2242" y="78"/>
                    </a:lnTo>
                    <a:lnTo>
                      <a:pt x="2322" y="106"/>
                    </a:lnTo>
                    <a:lnTo>
                      <a:pt x="2400" y="136"/>
                    </a:lnTo>
                    <a:lnTo>
                      <a:pt x="2478" y="170"/>
                    </a:lnTo>
                    <a:lnTo>
                      <a:pt x="2552" y="208"/>
                    </a:lnTo>
                    <a:lnTo>
                      <a:pt x="2624" y="250"/>
                    </a:lnTo>
                    <a:lnTo>
                      <a:pt x="2694" y="296"/>
                    </a:lnTo>
                    <a:lnTo>
                      <a:pt x="2762" y="344"/>
                    </a:lnTo>
                    <a:lnTo>
                      <a:pt x="2826" y="394"/>
                    </a:lnTo>
                    <a:lnTo>
                      <a:pt x="2890" y="448"/>
                    </a:lnTo>
                    <a:lnTo>
                      <a:pt x="2950" y="506"/>
                    </a:lnTo>
                    <a:lnTo>
                      <a:pt x="3006" y="566"/>
                    </a:lnTo>
                    <a:lnTo>
                      <a:pt x="3062" y="628"/>
                    </a:lnTo>
                    <a:lnTo>
                      <a:pt x="3112" y="694"/>
                    </a:lnTo>
                    <a:lnTo>
                      <a:pt x="3160" y="762"/>
                    </a:lnTo>
                    <a:lnTo>
                      <a:pt x="3206" y="832"/>
                    </a:lnTo>
                    <a:lnTo>
                      <a:pt x="3248" y="904"/>
                    </a:lnTo>
                    <a:lnTo>
                      <a:pt x="3286" y="978"/>
                    </a:lnTo>
                    <a:lnTo>
                      <a:pt x="3320" y="1056"/>
                    </a:lnTo>
                    <a:lnTo>
                      <a:pt x="3350" y="1134"/>
                    </a:lnTo>
                    <a:lnTo>
                      <a:pt x="3378" y="1214"/>
                    </a:lnTo>
                    <a:lnTo>
                      <a:pt x="3402" y="1296"/>
                    </a:lnTo>
                    <a:lnTo>
                      <a:pt x="3420" y="1380"/>
                    </a:lnTo>
                    <a:lnTo>
                      <a:pt x="3436" y="1464"/>
                    </a:lnTo>
                    <a:lnTo>
                      <a:pt x="3446" y="1552"/>
                    </a:lnTo>
                    <a:lnTo>
                      <a:pt x="3454" y="1638"/>
                    </a:lnTo>
                    <a:lnTo>
                      <a:pt x="3456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3" name="Text Box 692"/>
            <p:cNvSpPr txBox="1">
              <a:spLocks noChangeArrowheads="1"/>
            </p:cNvSpPr>
            <p:nvPr/>
          </p:nvSpPr>
          <p:spPr bwMode="auto">
            <a:xfrm>
              <a:off x="8338381" y="1974699"/>
              <a:ext cx="8331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sz="1200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ООП</a:t>
              </a:r>
              <a:endParaRPr lang="en-US" altLang="ko-KR" sz="12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</p:grp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8456957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825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Конструктор – автоматизированные рабочие место проектировщик ПООП</a:t>
            </a:r>
          </a:p>
        </p:txBody>
      </p:sp>
      <p:grpSp>
        <p:nvGrpSpPr>
          <p:cNvPr id="39" name="组合 19"/>
          <p:cNvGrpSpPr/>
          <p:nvPr/>
        </p:nvGrpSpPr>
        <p:grpSpPr>
          <a:xfrm>
            <a:off x="2292908" y="2549096"/>
            <a:ext cx="589923" cy="553376"/>
            <a:chOff x="3108756" y="2110160"/>
            <a:chExt cx="745081" cy="698920"/>
          </a:xfrm>
          <a:solidFill>
            <a:schemeClr val="bg1"/>
          </a:solidFill>
        </p:grpSpPr>
        <p:sp>
          <p:nvSpPr>
            <p:cNvPr id="40" name="Freeform 489"/>
            <p:cNvSpPr>
              <a:spLocks/>
            </p:cNvSpPr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1" name="Freeform 490"/>
            <p:cNvSpPr>
              <a:spLocks/>
            </p:cNvSpPr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2" name="Freeform 491"/>
            <p:cNvSpPr>
              <a:spLocks/>
            </p:cNvSpPr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3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4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5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6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7" name="Freeform 496"/>
            <p:cNvSpPr>
              <a:spLocks/>
            </p:cNvSpPr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sp>
        <p:nvSpPr>
          <p:cNvPr id="21" name="Freeform 668"/>
          <p:cNvSpPr>
            <a:spLocks noEditPoints="1"/>
          </p:cNvSpPr>
          <p:nvPr/>
        </p:nvSpPr>
        <p:spPr bwMode="auto">
          <a:xfrm>
            <a:off x="5872677" y="1528289"/>
            <a:ext cx="2398110" cy="1713678"/>
          </a:xfrm>
          <a:custGeom>
            <a:avLst/>
            <a:gdLst>
              <a:gd name="T0" fmla="*/ 527 w 1816"/>
              <a:gd name="T1" fmla="*/ 6 h 1816"/>
              <a:gd name="T2" fmla="*/ 530 w 1816"/>
              <a:gd name="T3" fmla="*/ 4 h 1816"/>
              <a:gd name="T4" fmla="*/ 480 w 1816"/>
              <a:gd name="T5" fmla="*/ 3 h 1816"/>
              <a:gd name="T6" fmla="*/ 440 w 1816"/>
              <a:gd name="T7" fmla="*/ 2 h 1816"/>
              <a:gd name="T8" fmla="*/ 408 w 1816"/>
              <a:gd name="T9" fmla="*/ 1 h 1816"/>
              <a:gd name="T10" fmla="*/ 330 w 1816"/>
              <a:gd name="T11" fmla="*/ 1 h 1816"/>
              <a:gd name="T12" fmla="*/ 258 w 1816"/>
              <a:gd name="T13" fmla="*/ 1 h 1816"/>
              <a:gd name="T14" fmla="*/ 205 w 1816"/>
              <a:gd name="T15" fmla="*/ 1 h 1816"/>
              <a:gd name="T16" fmla="*/ 154 w 1816"/>
              <a:gd name="T17" fmla="*/ 2 h 1816"/>
              <a:gd name="T18" fmla="*/ 67 w 1816"/>
              <a:gd name="T19" fmla="*/ 3 h 1816"/>
              <a:gd name="T20" fmla="*/ 67 w 1816"/>
              <a:gd name="T21" fmla="*/ 4 h 1816"/>
              <a:gd name="T22" fmla="*/ 43 w 1816"/>
              <a:gd name="T23" fmla="*/ 5 h 1816"/>
              <a:gd name="T24" fmla="*/ 0 w 1816"/>
              <a:gd name="T25" fmla="*/ 6 h 1816"/>
              <a:gd name="T26" fmla="*/ 36 w 1816"/>
              <a:gd name="T27" fmla="*/ 8 h 1816"/>
              <a:gd name="T28" fmla="*/ 60 w 1816"/>
              <a:gd name="T29" fmla="*/ 10 h 1816"/>
              <a:gd name="T30" fmla="*/ 90 w 1816"/>
              <a:gd name="T31" fmla="*/ 11 h 1816"/>
              <a:gd name="T32" fmla="*/ 131 w 1816"/>
              <a:gd name="T33" fmla="*/ 12 h 1816"/>
              <a:gd name="T34" fmla="*/ 194 w 1816"/>
              <a:gd name="T35" fmla="*/ 13 h 1816"/>
              <a:gd name="T36" fmla="*/ 245 w 1816"/>
              <a:gd name="T37" fmla="*/ 13 h 1816"/>
              <a:gd name="T38" fmla="*/ 302 w 1816"/>
              <a:gd name="T39" fmla="*/ 13 h 1816"/>
              <a:gd name="T40" fmla="*/ 368 w 1816"/>
              <a:gd name="T41" fmla="*/ 13 h 1816"/>
              <a:gd name="T42" fmla="*/ 419 w 1816"/>
              <a:gd name="T43" fmla="*/ 12 h 1816"/>
              <a:gd name="T44" fmla="*/ 471 w 1816"/>
              <a:gd name="T45" fmla="*/ 11 h 1816"/>
              <a:gd name="T46" fmla="*/ 501 w 1816"/>
              <a:gd name="T47" fmla="*/ 10 h 1816"/>
              <a:gd name="T48" fmla="*/ 521 w 1816"/>
              <a:gd name="T49" fmla="*/ 8 h 1816"/>
              <a:gd name="T50" fmla="*/ 280 w 1816"/>
              <a:gd name="T51" fmla="*/ 12 h 1816"/>
              <a:gd name="T52" fmla="*/ 235 w 1816"/>
              <a:gd name="T53" fmla="*/ 12 h 1816"/>
              <a:gd name="T54" fmla="*/ 186 w 1816"/>
              <a:gd name="T55" fmla="*/ 12 h 1816"/>
              <a:gd name="T56" fmla="*/ 141 w 1816"/>
              <a:gd name="T57" fmla="*/ 11 h 1816"/>
              <a:gd name="T58" fmla="*/ 106 w 1816"/>
              <a:gd name="T59" fmla="*/ 10 h 1816"/>
              <a:gd name="T60" fmla="*/ 79 w 1816"/>
              <a:gd name="T61" fmla="*/ 9 h 1816"/>
              <a:gd name="T62" fmla="*/ 66 w 1816"/>
              <a:gd name="T63" fmla="*/ 8 h 1816"/>
              <a:gd name="T64" fmla="*/ 62 w 1816"/>
              <a:gd name="T65" fmla="*/ 6 h 1816"/>
              <a:gd name="T66" fmla="*/ 73 w 1816"/>
              <a:gd name="T67" fmla="*/ 5 h 1816"/>
              <a:gd name="T68" fmla="*/ 93 w 1816"/>
              <a:gd name="T69" fmla="*/ 4 h 1816"/>
              <a:gd name="T70" fmla="*/ 126 w 1816"/>
              <a:gd name="T71" fmla="*/ 3 h 1816"/>
              <a:gd name="T72" fmla="*/ 168 w 1816"/>
              <a:gd name="T73" fmla="*/ 2 h 1816"/>
              <a:gd name="T74" fmla="*/ 216 w 1816"/>
              <a:gd name="T75" fmla="*/ 2 h 1816"/>
              <a:gd name="T76" fmla="*/ 269 w 1816"/>
              <a:gd name="T77" fmla="*/ 2 h 1816"/>
              <a:gd name="T78" fmla="*/ 313 w 1816"/>
              <a:gd name="T79" fmla="*/ 2 h 1816"/>
              <a:gd name="T80" fmla="*/ 364 w 1816"/>
              <a:gd name="T81" fmla="*/ 2 h 1816"/>
              <a:gd name="T82" fmla="*/ 411 w 1816"/>
              <a:gd name="T83" fmla="*/ 3 h 1816"/>
              <a:gd name="T84" fmla="*/ 448 w 1816"/>
              <a:gd name="T85" fmla="*/ 3 h 1816"/>
              <a:gd name="T86" fmla="*/ 476 w 1816"/>
              <a:gd name="T87" fmla="*/ 4 h 1816"/>
              <a:gd name="T88" fmla="*/ 492 w 1816"/>
              <a:gd name="T89" fmla="*/ 6 h 1816"/>
              <a:gd name="T90" fmla="*/ 498 w 1816"/>
              <a:gd name="T91" fmla="*/ 7 h 1816"/>
              <a:gd name="T92" fmla="*/ 492 w 1816"/>
              <a:gd name="T93" fmla="*/ 8 h 1816"/>
              <a:gd name="T94" fmla="*/ 472 w 1816"/>
              <a:gd name="T95" fmla="*/ 10 h 1816"/>
              <a:gd name="T96" fmla="*/ 441 w 1816"/>
              <a:gd name="T97" fmla="*/ 11 h 1816"/>
              <a:gd name="T98" fmla="*/ 403 w 1816"/>
              <a:gd name="T99" fmla="*/ 12 h 1816"/>
              <a:gd name="T100" fmla="*/ 355 w 1816"/>
              <a:gd name="T101" fmla="*/ 12 h 1816"/>
              <a:gd name="T102" fmla="*/ 304 w 1816"/>
              <a:gd name="T103" fmla="*/ 12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tx1">
              <a:alpha val="50195"/>
            </a:schemeClr>
          </a:solidFill>
          <a:ln w="19050" cap="rnd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669"/>
          <p:cNvSpPr>
            <a:spLocks noEditPoints="1"/>
          </p:cNvSpPr>
          <p:nvPr/>
        </p:nvSpPr>
        <p:spPr bwMode="auto">
          <a:xfrm>
            <a:off x="2672258" y="1661918"/>
            <a:ext cx="3331198" cy="2378885"/>
          </a:xfrm>
          <a:custGeom>
            <a:avLst/>
            <a:gdLst>
              <a:gd name="T0" fmla="*/ 508 w 2622"/>
              <a:gd name="T1" fmla="*/ 6 h 2622"/>
              <a:gd name="T2" fmla="*/ 497 w 2622"/>
              <a:gd name="T3" fmla="*/ 4 h 2622"/>
              <a:gd name="T4" fmla="*/ 487 w 2622"/>
              <a:gd name="T5" fmla="*/ 2 h 2622"/>
              <a:gd name="T6" fmla="*/ 448 w 2622"/>
              <a:gd name="T7" fmla="*/ 2 h 2622"/>
              <a:gd name="T8" fmla="*/ 413 w 2622"/>
              <a:gd name="T9" fmla="*/ 1 h 2622"/>
              <a:gd name="T10" fmla="*/ 374 w 2622"/>
              <a:gd name="T11" fmla="*/ 1 h 2622"/>
              <a:gd name="T12" fmla="*/ 320 w 2622"/>
              <a:gd name="T13" fmla="*/ 1 h 2622"/>
              <a:gd name="T14" fmla="*/ 278 w 2622"/>
              <a:gd name="T15" fmla="*/ 1 h 2622"/>
              <a:gd name="T16" fmla="*/ 233 w 2622"/>
              <a:gd name="T17" fmla="*/ 1 h 2622"/>
              <a:gd name="T18" fmla="*/ 188 w 2622"/>
              <a:gd name="T19" fmla="*/ 1 h 2622"/>
              <a:gd name="T20" fmla="*/ 119 w 2622"/>
              <a:gd name="T21" fmla="*/ 1 h 2622"/>
              <a:gd name="T22" fmla="*/ 102 w 2622"/>
              <a:gd name="T23" fmla="*/ 2 h 2622"/>
              <a:gd name="T24" fmla="*/ 70 w 2622"/>
              <a:gd name="T25" fmla="*/ 2 h 2622"/>
              <a:gd name="T26" fmla="*/ 47 w 2622"/>
              <a:gd name="T27" fmla="*/ 4 h 2622"/>
              <a:gd name="T28" fmla="*/ 5 w 2622"/>
              <a:gd name="T29" fmla="*/ 6 h 2622"/>
              <a:gd name="T30" fmla="*/ 21 w 2622"/>
              <a:gd name="T31" fmla="*/ 7 h 2622"/>
              <a:gd name="T32" fmla="*/ 22 w 2622"/>
              <a:gd name="T33" fmla="*/ 7 h 2622"/>
              <a:gd name="T34" fmla="*/ 34 w 2622"/>
              <a:gd name="T35" fmla="*/ 9 h 2622"/>
              <a:gd name="T36" fmla="*/ 42 w 2622"/>
              <a:gd name="T37" fmla="*/ 11 h 2622"/>
              <a:gd name="T38" fmla="*/ 82 w 2622"/>
              <a:gd name="T39" fmla="*/ 11 h 2622"/>
              <a:gd name="T40" fmla="*/ 117 w 2622"/>
              <a:gd name="T41" fmla="*/ 12 h 2622"/>
              <a:gd name="T42" fmla="*/ 156 w 2622"/>
              <a:gd name="T43" fmla="*/ 12 h 2622"/>
              <a:gd name="T44" fmla="*/ 211 w 2622"/>
              <a:gd name="T45" fmla="*/ 14 h 2622"/>
              <a:gd name="T46" fmla="*/ 251 w 2622"/>
              <a:gd name="T47" fmla="*/ 12 h 2622"/>
              <a:gd name="T48" fmla="*/ 297 w 2622"/>
              <a:gd name="T49" fmla="*/ 12 h 2622"/>
              <a:gd name="T50" fmla="*/ 342 w 2622"/>
              <a:gd name="T51" fmla="*/ 12 h 2622"/>
              <a:gd name="T52" fmla="*/ 409 w 2622"/>
              <a:gd name="T53" fmla="*/ 12 h 2622"/>
              <a:gd name="T54" fmla="*/ 428 w 2622"/>
              <a:gd name="T55" fmla="*/ 12 h 2622"/>
              <a:gd name="T56" fmla="*/ 458 w 2622"/>
              <a:gd name="T57" fmla="*/ 11 h 2622"/>
              <a:gd name="T58" fmla="*/ 483 w 2622"/>
              <a:gd name="T59" fmla="*/ 9 h 2622"/>
              <a:gd name="T60" fmla="*/ 524 w 2622"/>
              <a:gd name="T61" fmla="*/ 7 h 2622"/>
              <a:gd name="T62" fmla="*/ 508 w 2622"/>
              <a:gd name="T63" fmla="*/ 7 h 2622"/>
              <a:gd name="T64" fmla="*/ 230 w 2622"/>
              <a:gd name="T65" fmla="*/ 12 h 2622"/>
              <a:gd name="T66" fmla="*/ 168 w 2622"/>
              <a:gd name="T67" fmla="*/ 12 h 2622"/>
              <a:gd name="T68" fmla="*/ 113 w 2622"/>
              <a:gd name="T69" fmla="*/ 11 h 2622"/>
              <a:gd name="T70" fmla="*/ 73 w 2622"/>
              <a:gd name="T71" fmla="*/ 9 h 2622"/>
              <a:gd name="T72" fmla="*/ 48 w 2622"/>
              <a:gd name="T73" fmla="*/ 7 h 2622"/>
              <a:gd name="T74" fmla="*/ 41 w 2622"/>
              <a:gd name="T75" fmla="*/ 7 h 2622"/>
              <a:gd name="T76" fmla="*/ 51 w 2622"/>
              <a:gd name="T77" fmla="*/ 4 h 2622"/>
              <a:gd name="T78" fmla="*/ 79 w 2622"/>
              <a:gd name="T79" fmla="*/ 4 h 2622"/>
              <a:gd name="T80" fmla="*/ 122 w 2622"/>
              <a:gd name="T81" fmla="*/ 2 h 2622"/>
              <a:gd name="T82" fmla="*/ 177 w 2622"/>
              <a:gd name="T83" fmla="*/ 1 h 2622"/>
              <a:gd name="T84" fmla="*/ 241 w 2622"/>
              <a:gd name="T85" fmla="*/ 1 h 2622"/>
              <a:gd name="T86" fmla="*/ 298 w 2622"/>
              <a:gd name="T87" fmla="*/ 1 h 2622"/>
              <a:gd name="T88" fmla="*/ 361 w 2622"/>
              <a:gd name="T89" fmla="*/ 1 h 2622"/>
              <a:gd name="T90" fmla="*/ 415 w 2622"/>
              <a:gd name="T91" fmla="*/ 2 h 2622"/>
              <a:gd name="T92" fmla="*/ 456 w 2622"/>
              <a:gd name="T93" fmla="*/ 4 h 2622"/>
              <a:gd name="T94" fmla="*/ 482 w 2622"/>
              <a:gd name="T95" fmla="*/ 6 h 2622"/>
              <a:gd name="T96" fmla="*/ 489 w 2622"/>
              <a:gd name="T97" fmla="*/ 7 h 2622"/>
              <a:gd name="T98" fmla="*/ 479 w 2622"/>
              <a:gd name="T99" fmla="*/ 9 h 2622"/>
              <a:gd name="T100" fmla="*/ 450 w 2622"/>
              <a:gd name="T101" fmla="*/ 9 h 2622"/>
              <a:gd name="T102" fmla="*/ 407 w 2622"/>
              <a:gd name="T103" fmla="*/ 11 h 2622"/>
              <a:gd name="T104" fmla="*/ 351 w 2622"/>
              <a:gd name="T105" fmla="*/ 12 h 2622"/>
              <a:gd name="T106" fmla="*/ 288 w 2622"/>
              <a:gd name="T107" fmla="*/ 12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chemeClr val="tx1">
              <a:alpha val="50195"/>
            </a:schemeClr>
          </a:solidFill>
          <a:ln w="19050" cap="rnd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672"/>
          <p:cNvSpPr>
            <a:spLocks noEditPoints="1"/>
          </p:cNvSpPr>
          <p:nvPr/>
        </p:nvSpPr>
        <p:spPr bwMode="auto">
          <a:xfrm>
            <a:off x="5872677" y="1228726"/>
            <a:ext cx="2398110" cy="1713678"/>
          </a:xfrm>
          <a:custGeom>
            <a:avLst/>
            <a:gdLst/>
            <a:ahLst/>
            <a:cxnLst>
              <a:cxn ang="0">
                <a:pos x="1706" y="792"/>
              </a:cxn>
              <a:cxn ang="0">
                <a:pos x="1718" y="494"/>
              </a:cxn>
              <a:cxn ang="0">
                <a:pos x="1552" y="424"/>
              </a:cxn>
              <a:cxn ang="0">
                <a:pos x="1426" y="290"/>
              </a:cxn>
              <a:cxn ang="0">
                <a:pos x="1320" y="96"/>
              </a:cxn>
              <a:cxn ang="0">
                <a:pos x="1066" y="116"/>
              </a:cxn>
              <a:cxn ang="0">
                <a:pos x="836" y="104"/>
              </a:cxn>
              <a:cxn ang="0">
                <a:pos x="666" y="138"/>
              </a:cxn>
              <a:cxn ang="0">
                <a:pos x="496" y="214"/>
              </a:cxn>
              <a:cxn ang="0">
                <a:pos x="216" y="316"/>
              </a:cxn>
              <a:cxn ang="0">
                <a:pos x="214" y="496"/>
              </a:cxn>
              <a:cxn ang="0">
                <a:pos x="138" y="666"/>
              </a:cxn>
              <a:cxn ang="0">
                <a:pos x="0" y="836"/>
              </a:cxn>
              <a:cxn ang="0">
                <a:pos x="116" y="1066"/>
              </a:cxn>
              <a:cxn ang="0">
                <a:pos x="192" y="1280"/>
              </a:cxn>
              <a:cxn ang="0">
                <a:pos x="288" y="1426"/>
              </a:cxn>
              <a:cxn ang="0">
                <a:pos x="424" y="1554"/>
              </a:cxn>
              <a:cxn ang="0">
                <a:pos x="626" y="1774"/>
              </a:cxn>
              <a:cxn ang="0">
                <a:pos x="792" y="1706"/>
              </a:cxn>
              <a:cxn ang="0">
                <a:pos x="978" y="1712"/>
              </a:cxn>
              <a:cxn ang="0">
                <a:pos x="1188" y="1774"/>
              </a:cxn>
              <a:cxn ang="0">
                <a:pos x="1356" y="1578"/>
              </a:cxn>
              <a:cxn ang="0">
                <a:pos x="1526" y="1426"/>
              </a:cxn>
              <a:cxn ang="0">
                <a:pos x="1622" y="1280"/>
              </a:cxn>
              <a:cxn ang="0">
                <a:pos x="1688" y="1108"/>
              </a:cxn>
              <a:cxn ang="0">
                <a:pos x="908" y="1614"/>
              </a:cxn>
              <a:cxn ang="0">
                <a:pos x="766" y="1600"/>
              </a:cxn>
              <a:cxn ang="0">
                <a:pos x="602" y="1544"/>
              </a:cxn>
              <a:cxn ang="0">
                <a:pos x="458" y="1452"/>
              </a:cxn>
              <a:cxn ang="0">
                <a:pos x="342" y="1330"/>
              </a:cxn>
              <a:cxn ang="0">
                <a:pos x="256" y="1182"/>
              </a:cxn>
              <a:cxn ang="0">
                <a:pos x="210" y="1016"/>
              </a:cxn>
              <a:cxn ang="0">
                <a:pos x="202" y="872"/>
              </a:cxn>
              <a:cxn ang="0">
                <a:pos x="234" y="698"/>
              </a:cxn>
              <a:cxn ang="0">
                <a:pos x="304" y="542"/>
              </a:cxn>
              <a:cxn ang="0">
                <a:pos x="408" y="408"/>
              </a:cxn>
              <a:cxn ang="0">
                <a:pos x="542" y="304"/>
              </a:cxn>
              <a:cxn ang="0">
                <a:pos x="698" y="234"/>
              </a:cxn>
              <a:cxn ang="0">
                <a:pos x="872" y="202"/>
              </a:cxn>
              <a:cxn ang="0">
                <a:pos x="1014" y="210"/>
              </a:cxn>
              <a:cxn ang="0">
                <a:pos x="1182" y="258"/>
              </a:cxn>
              <a:cxn ang="0">
                <a:pos x="1330" y="342"/>
              </a:cxn>
              <a:cxn ang="0">
                <a:pos x="1452" y="458"/>
              </a:cxn>
              <a:cxn ang="0">
                <a:pos x="1544" y="602"/>
              </a:cxn>
              <a:cxn ang="0">
                <a:pos x="1598" y="766"/>
              </a:cxn>
              <a:cxn ang="0">
                <a:pos x="1614" y="908"/>
              </a:cxn>
              <a:cxn ang="0">
                <a:pos x="1592" y="1084"/>
              </a:cxn>
              <a:cxn ang="0">
                <a:pos x="1528" y="1244"/>
              </a:cxn>
              <a:cxn ang="0">
                <a:pos x="1430" y="1382"/>
              </a:cxn>
              <a:cxn ang="0">
                <a:pos x="1302" y="1492"/>
              </a:cxn>
              <a:cxn ang="0">
                <a:pos x="1150" y="1570"/>
              </a:cxn>
              <a:cxn ang="0">
                <a:pos x="980" y="1610"/>
              </a:cxn>
            </a:cxnLst>
            <a:rect l="0" t="0" r="r" b="b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lnTo>
                  <a:pt x="908" y="161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lin ang="5400000" scaled="1"/>
          </a:gradFill>
          <a:ln w="19050" cap="rnd">
            <a:noFill/>
            <a:prstDash val="sysDot"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>
            <a:flatTx/>
          </a:bodyPr>
          <a:lstStyle/>
          <a:p>
            <a:endParaRPr lang="ko-KR" altLang="en-US"/>
          </a:p>
        </p:txBody>
      </p:sp>
      <p:sp>
        <p:nvSpPr>
          <p:cNvPr id="26" name="Freeform 673"/>
          <p:cNvSpPr>
            <a:spLocks noEditPoints="1"/>
          </p:cNvSpPr>
          <p:nvPr/>
        </p:nvSpPr>
        <p:spPr bwMode="auto">
          <a:xfrm>
            <a:off x="2672258" y="1362355"/>
            <a:ext cx="3331198" cy="2378885"/>
          </a:xfrm>
          <a:custGeom>
            <a:avLst/>
            <a:gdLst/>
            <a:ahLst/>
            <a:cxnLst>
              <a:cxn ang="0">
                <a:pos x="2512" y="1152"/>
              </a:cxn>
              <a:cxn ang="0">
                <a:pos x="2460" y="930"/>
              </a:cxn>
              <a:cxn ang="0">
                <a:pos x="2412" y="594"/>
              </a:cxn>
              <a:cxn ang="0">
                <a:pos x="2216" y="508"/>
              </a:cxn>
              <a:cxn ang="0">
                <a:pos x="2048" y="352"/>
              </a:cxn>
              <a:cxn ang="0">
                <a:pos x="1854" y="230"/>
              </a:cxn>
              <a:cxn ang="0">
                <a:pos x="1582" y="26"/>
              </a:cxn>
              <a:cxn ang="0">
                <a:pos x="1382" y="104"/>
              </a:cxn>
              <a:cxn ang="0">
                <a:pos x="1154" y="112"/>
              </a:cxn>
              <a:cxn ang="0">
                <a:pos x="930" y="162"/>
              </a:cxn>
              <a:cxn ang="0">
                <a:pos x="594" y="212"/>
              </a:cxn>
              <a:cxn ang="0">
                <a:pos x="508" y="406"/>
              </a:cxn>
              <a:cxn ang="0">
                <a:pos x="352" y="574"/>
              </a:cxn>
              <a:cxn ang="0">
                <a:pos x="230" y="768"/>
              </a:cxn>
              <a:cxn ang="0">
                <a:pos x="26" y="1040"/>
              </a:cxn>
              <a:cxn ang="0">
                <a:pos x="104" y="1240"/>
              </a:cxn>
              <a:cxn ang="0">
                <a:pos x="112" y="1470"/>
              </a:cxn>
              <a:cxn ang="0">
                <a:pos x="164" y="1692"/>
              </a:cxn>
              <a:cxn ang="0">
                <a:pos x="212" y="2028"/>
              </a:cxn>
              <a:cxn ang="0">
                <a:pos x="408" y="2116"/>
              </a:cxn>
              <a:cxn ang="0">
                <a:pos x="576" y="2272"/>
              </a:cxn>
              <a:cxn ang="0">
                <a:pos x="770" y="2394"/>
              </a:cxn>
              <a:cxn ang="0">
                <a:pos x="1042" y="2596"/>
              </a:cxn>
              <a:cxn ang="0">
                <a:pos x="1240" y="2520"/>
              </a:cxn>
              <a:cxn ang="0">
                <a:pos x="1470" y="2512"/>
              </a:cxn>
              <a:cxn ang="0">
                <a:pos x="1694" y="2460"/>
              </a:cxn>
              <a:cxn ang="0">
                <a:pos x="2028" y="2412"/>
              </a:cxn>
              <a:cxn ang="0">
                <a:pos x="2116" y="2216"/>
              </a:cxn>
              <a:cxn ang="0">
                <a:pos x="2272" y="2048"/>
              </a:cxn>
              <a:cxn ang="0">
                <a:pos x="2394" y="1854"/>
              </a:cxn>
              <a:cxn ang="0">
                <a:pos x="2596" y="1582"/>
              </a:cxn>
              <a:cxn ang="0">
                <a:pos x="2520" y="1382"/>
              </a:cxn>
              <a:cxn ang="0">
                <a:pos x="1142" y="2408"/>
              </a:cxn>
              <a:cxn ang="0">
                <a:pos x="830" y="2312"/>
              </a:cxn>
              <a:cxn ang="0">
                <a:pos x="566" y="2132"/>
              </a:cxn>
              <a:cxn ang="0">
                <a:pos x="362" y="1886"/>
              </a:cxn>
              <a:cxn ang="0">
                <a:pos x="238" y="1588"/>
              </a:cxn>
              <a:cxn ang="0">
                <a:pos x="202" y="1312"/>
              </a:cxn>
              <a:cxn ang="0">
                <a:pos x="252" y="982"/>
              </a:cxn>
              <a:cxn ang="0">
                <a:pos x="392" y="692"/>
              </a:cxn>
              <a:cxn ang="0">
                <a:pos x="606" y="456"/>
              </a:cxn>
              <a:cxn ang="0">
                <a:pos x="880" y="290"/>
              </a:cxn>
              <a:cxn ang="0">
                <a:pos x="1198" y="208"/>
              </a:cxn>
              <a:cxn ang="0">
                <a:pos x="1480" y="214"/>
              </a:cxn>
              <a:cxn ang="0">
                <a:pos x="1792" y="312"/>
              </a:cxn>
              <a:cxn ang="0">
                <a:pos x="2058" y="490"/>
              </a:cxn>
              <a:cxn ang="0">
                <a:pos x="2260" y="736"/>
              </a:cxn>
              <a:cxn ang="0">
                <a:pos x="2386" y="1034"/>
              </a:cxn>
              <a:cxn ang="0">
                <a:pos x="2422" y="1312"/>
              </a:cxn>
              <a:cxn ang="0">
                <a:pos x="2372" y="1642"/>
              </a:cxn>
              <a:cxn ang="0">
                <a:pos x="2232" y="1932"/>
              </a:cxn>
              <a:cxn ang="0">
                <a:pos x="2018" y="2168"/>
              </a:cxn>
              <a:cxn ang="0">
                <a:pos x="1744" y="2334"/>
              </a:cxn>
              <a:cxn ang="0">
                <a:pos x="1426" y="2416"/>
              </a:cxn>
            </a:cxnLst>
            <a:rect l="0" t="0" r="r" b="b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lnTo>
                  <a:pt x="1312" y="242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66667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6667"/>
                  <a:invGamma/>
                </a:schemeClr>
              </a:gs>
            </a:gsLst>
            <a:lin ang="5400000" scaled="1"/>
          </a:gradFill>
          <a:ln w="19050" cap="rnd">
            <a:noFill/>
            <a:prstDash val="sysDot"/>
            <a:round/>
            <a:headEnd/>
            <a:tailEnd/>
          </a:ln>
          <a:effectLst/>
          <a:scene3d>
            <a:camera prst="legacyObliqueBottom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>
            <a:flatTx/>
          </a:bodyPr>
          <a:lstStyle/>
          <a:p>
            <a:endParaRPr lang="ko-KR" altLang="en-US"/>
          </a:p>
        </p:txBody>
      </p:sp>
      <p:sp>
        <p:nvSpPr>
          <p:cNvPr id="29" name="Oval 677"/>
          <p:cNvSpPr>
            <a:spLocks noChangeArrowheads="1"/>
          </p:cNvSpPr>
          <p:nvPr/>
        </p:nvSpPr>
        <p:spPr bwMode="auto">
          <a:xfrm>
            <a:off x="2972022" y="1562064"/>
            <a:ext cx="2733140" cy="19647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txBody>
          <a:bodyPr wrap="none" lIns="72000" tIns="0" rIns="72000" bIns="0" anchor="ctr"/>
          <a:lstStyle/>
          <a:p>
            <a:pPr algn="ctr" latinLnBrk="0"/>
            <a:endParaRPr kumimoji="0" lang="ko-KR" altLang="en-U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reeform 678"/>
          <p:cNvSpPr>
            <a:spLocks/>
          </p:cNvSpPr>
          <p:nvPr/>
        </p:nvSpPr>
        <p:spPr bwMode="auto">
          <a:xfrm>
            <a:off x="3039616" y="1595838"/>
            <a:ext cx="2599422" cy="916311"/>
          </a:xfrm>
          <a:custGeom>
            <a:avLst/>
            <a:gdLst>
              <a:gd name="T0" fmla="*/ 0 w 3456"/>
              <a:gd name="T1" fmla="*/ 0 h 1728"/>
              <a:gd name="T2" fmla="*/ 1 w 3456"/>
              <a:gd name="T3" fmla="*/ 0 h 1728"/>
              <a:gd name="T4" fmla="*/ 1 w 3456"/>
              <a:gd name="T5" fmla="*/ 0 h 1728"/>
              <a:gd name="T6" fmla="*/ 1 w 3456"/>
              <a:gd name="T7" fmla="*/ 0 h 1728"/>
              <a:gd name="T8" fmla="*/ 1 w 3456"/>
              <a:gd name="T9" fmla="*/ 0 h 1728"/>
              <a:gd name="T10" fmla="*/ 1 w 3456"/>
              <a:gd name="T11" fmla="*/ 0 h 1728"/>
              <a:gd name="T12" fmla="*/ 1 w 3456"/>
              <a:gd name="T13" fmla="*/ 0 h 1728"/>
              <a:gd name="T14" fmla="*/ 1 w 3456"/>
              <a:gd name="T15" fmla="*/ 0 h 1728"/>
              <a:gd name="T16" fmla="*/ 1 w 3456"/>
              <a:gd name="T17" fmla="*/ 0 h 1728"/>
              <a:gd name="T18" fmla="*/ 1 w 3456"/>
              <a:gd name="T19" fmla="*/ 0 h 1728"/>
              <a:gd name="T20" fmla="*/ 1 w 3456"/>
              <a:gd name="T21" fmla="*/ 0 h 1728"/>
              <a:gd name="T22" fmla="*/ 1 w 3456"/>
              <a:gd name="T23" fmla="*/ 0 h 1728"/>
              <a:gd name="T24" fmla="*/ 1 w 3456"/>
              <a:gd name="T25" fmla="*/ 0 h 1728"/>
              <a:gd name="T26" fmla="*/ 1 w 3456"/>
              <a:gd name="T27" fmla="*/ 0 h 1728"/>
              <a:gd name="T28" fmla="*/ 1 w 3456"/>
              <a:gd name="T29" fmla="*/ 0 h 1728"/>
              <a:gd name="T30" fmla="*/ 1 w 3456"/>
              <a:gd name="T31" fmla="*/ 0 h 1728"/>
              <a:gd name="T32" fmla="*/ 1 w 3456"/>
              <a:gd name="T33" fmla="*/ 0 h 1728"/>
              <a:gd name="T34" fmla="*/ 2 w 3456"/>
              <a:gd name="T35" fmla="*/ 0 h 1728"/>
              <a:gd name="T36" fmla="*/ 2 w 3456"/>
              <a:gd name="T37" fmla="*/ 0 h 1728"/>
              <a:gd name="T38" fmla="*/ 2 w 3456"/>
              <a:gd name="T39" fmla="*/ 0 h 1728"/>
              <a:gd name="T40" fmla="*/ 2 w 3456"/>
              <a:gd name="T41" fmla="*/ 0 h 1728"/>
              <a:gd name="T42" fmla="*/ 2 w 3456"/>
              <a:gd name="T43" fmla="*/ 0 h 1728"/>
              <a:gd name="T44" fmla="*/ 2 w 3456"/>
              <a:gd name="T45" fmla="*/ 0 h 1728"/>
              <a:gd name="T46" fmla="*/ 2 w 3456"/>
              <a:gd name="T47" fmla="*/ 0 h 1728"/>
              <a:gd name="T48" fmla="*/ 2 w 3456"/>
              <a:gd name="T49" fmla="*/ 0 h 1728"/>
              <a:gd name="T50" fmla="*/ 2 w 3456"/>
              <a:gd name="T51" fmla="*/ 0 h 1728"/>
              <a:gd name="T52" fmla="*/ 2 w 3456"/>
              <a:gd name="T53" fmla="*/ 0 h 1728"/>
              <a:gd name="T54" fmla="*/ 2 w 3456"/>
              <a:gd name="T55" fmla="*/ 0 h 1728"/>
              <a:gd name="T56" fmla="*/ 2 w 3456"/>
              <a:gd name="T57" fmla="*/ 0 h 1728"/>
              <a:gd name="T58" fmla="*/ 2 w 3456"/>
              <a:gd name="T59" fmla="*/ 0 h 1728"/>
              <a:gd name="T60" fmla="*/ 2 w 3456"/>
              <a:gd name="T61" fmla="*/ 0 h 1728"/>
              <a:gd name="T62" fmla="*/ 2 w 3456"/>
              <a:gd name="T63" fmla="*/ 0 h 1728"/>
              <a:gd name="T64" fmla="*/ 2 w 3456"/>
              <a:gd name="T65" fmla="*/ 0 h 1728"/>
              <a:gd name="T66" fmla="*/ 0 w 3456"/>
              <a:gd name="T67" fmla="*/ 0 h 172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456"/>
              <a:gd name="T103" fmla="*/ 0 h 1728"/>
              <a:gd name="T104" fmla="*/ 3456 w 3456"/>
              <a:gd name="T105" fmla="*/ 1728 h 172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456" h="1728">
                <a:moveTo>
                  <a:pt x="0" y="1728"/>
                </a:moveTo>
                <a:lnTo>
                  <a:pt x="0" y="1728"/>
                </a:lnTo>
                <a:lnTo>
                  <a:pt x="2" y="1638"/>
                </a:lnTo>
                <a:lnTo>
                  <a:pt x="10" y="1552"/>
                </a:lnTo>
                <a:lnTo>
                  <a:pt x="20" y="1464"/>
                </a:lnTo>
                <a:lnTo>
                  <a:pt x="36" y="1380"/>
                </a:lnTo>
                <a:lnTo>
                  <a:pt x="54" y="1296"/>
                </a:lnTo>
                <a:lnTo>
                  <a:pt x="78" y="1214"/>
                </a:lnTo>
                <a:lnTo>
                  <a:pt x="106" y="1134"/>
                </a:lnTo>
                <a:lnTo>
                  <a:pt x="136" y="1056"/>
                </a:lnTo>
                <a:lnTo>
                  <a:pt x="170" y="978"/>
                </a:lnTo>
                <a:lnTo>
                  <a:pt x="208" y="904"/>
                </a:lnTo>
                <a:lnTo>
                  <a:pt x="250" y="832"/>
                </a:lnTo>
                <a:lnTo>
                  <a:pt x="296" y="762"/>
                </a:lnTo>
                <a:lnTo>
                  <a:pt x="344" y="694"/>
                </a:lnTo>
                <a:lnTo>
                  <a:pt x="394" y="628"/>
                </a:lnTo>
                <a:lnTo>
                  <a:pt x="450" y="566"/>
                </a:lnTo>
                <a:lnTo>
                  <a:pt x="506" y="506"/>
                </a:lnTo>
                <a:lnTo>
                  <a:pt x="566" y="448"/>
                </a:lnTo>
                <a:lnTo>
                  <a:pt x="630" y="394"/>
                </a:lnTo>
                <a:lnTo>
                  <a:pt x="694" y="344"/>
                </a:lnTo>
                <a:lnTo>
                  <a:pt x="762" y="296"/>
                </a:lnTo>
                <a:lnTo>
                  <a:pt x="832" y="250"/>
                </a:lnTo>
                <a:lnTo>
                  <a:pt x="904" y="208"/>
                </a:lnTo>
                <a:lnTo>
                  <a:pt x="978" y="170"/>
                </a:lnTo>
                <a:lnTo>
                  <a:pt x="1056" y="136"/>
                </a:lnTo>
                <a:lnTo>
                  <a:pt x="1134" y="106"/>
                </a:lnTo>
                <a:lnTo>
                  <a:pt x="1214" y="78"/>
                </a:lnTo>
                <a:lnTo>
                  <a:pt x="1296" y="54"/>
                </a:lnTo>
                <a:lnTo>
                  <a:pt x="1380" y="36"/>
                </a:lnTo>
                <a:lnTo>
                  <a:pt x="1464" y="20"/>
                </a:lnTo>
                <a:lnTo>
                  <a:pt x="1552" y="10"/>
                </a:lnTo>
                <a:lnTo>
                  <a:pt x="1640" y="2"/>
                </a:lnTo>
                <a:lnTo>
                  <a:pt x="1728" y="0"/>
                </a:lnTo>
                <a:lnTo>
                  <a:pt x="1816" y="2"/>
                </a:lnTo>
                <a:lnTo>
                  <a:pt x="1904" y="10"/>
                </a:lnTo>
                <a:lnTo>
                  <a:pt x="1992" y="20"/>
                </a:lnTo>
                <a:lnTo>
                  <a:pt x="2076" y="36"/>
                </a:lnTo>
                <a:lnTo>
                  <a:pt x="2160" y="54"/>
                </a:lnTo>
                <a:lnTo>
                  <a:pt x="2242" y="78"/>
                </a:lnTo>
                <a:lnTo>
                  <a:pt x="2322" y="106"/>
                </a:lnTo>
                <a:lnTo>
                  <a:pt x="2400" y="136"/>
                </a:lnTo>
                <a:lnTo>
                  <a:pt x="2478" y="170"/>
                </a:lnTo>
                <a:lnTo>
                  <a:pt x="2552" y="208"/>
                </a:lnTo>
                <a:lnTo>
                  <a:pt x="2624" y="250"/>
                </a:lnTo>
                <a:lnTo>
                  <a:pt x="2694" y="296"/>
                </a:lnTo>
                <a:lnTo>
                  <a:pt x="2762" y="344"/>
                </a:lnTo>
                <a:lnTo>
                  <a:pt x="2826" y="394"/>
                </a:lnTo>
                <a:lnTo>
                  <a:pt x="2890" y="448"/>
                </a:lnTo>
                <a:lnTo>
                  <a:pt x="2950" y="506"/>
                </a:lnTo>
                <a:lnTo>
                  <a:pt x="3006" y="566"/>
                </a:lnTo>
                <a:lnTo>
                  <a:pt x="3062" y="628"/>
                </a:lnTo>
                <a:lnTo>
                  <a:pt x="3112" y="694"/>
                </a:lnTo>
                <a:lnTo>
                  <a:pt x="3160" y="762"/>
                </a:lnTo>
                <a:lnTo>
                  <a:pt x="3206" y="832"/>
                </a:lnTo>
                <a:lnTo>
                  <a:pt x="3248" y="904"/>
                </a:lnTo>
                <a:lnTo>
                  <a:pt x="3286" y="978"/>
                </a:lnTo>
                <a:lnTo>
                  <a:pt x="3320" y="1056"/>
                </a:lnTo>
                <a:lnTo>
                  <a:pt x="3350" y="1134"/>
                </a:lnTo>
                <a:lnTo>
                  <a:pt x="3378" y="1214"/>
                </a:lnTo>
                <a:lnTo>
                  <a:pt x="3402" y="1296"/>
                </a:lnTo>
                <a:lnTo>
                  <a:pt x="3420" y="1380"/>
                </a:lnTo>
                <a:lnTo>
                  <a:pt x="3436" y="1464"/>
                </a:lnTo>
                <a:lnTo>
                  <a:pt x="3446" y="1552"/>
                </a:lnTo>
                <a:lnTo>
                  <a:pt x="3454" y="1638"/>
                </a:lnTo>
                <a:lnTo>
                  <a:pt x="3456" y="172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2" name="Group 682"/>
          <p:cNvGrpSpPr>
            <a:grpSpLocks/>
          </p:cNvGrpSpPr>
          <p:nvPr/>
        </p:nvGrpSpPr>
        <p:grpSpPr bwMode="auto">
          <a:xfrm>
            <a:off x="6172441" y="1428435"/>
            <a:ext cx="1800052" cy="1299576"/>
            <a:chOff x="793" y="1298"/>
            <a:chExt cx="1860" cy="1338"/>
          </a:xfrm>
        </p:grpSpPr>
        <p:sp>
          <p:nvSpPr>
            <p:cNvPr id="50" name="Oval 683"/>
            <p:cNvSpPr>
              <a:spLocks noChangeArrowheads="1"/>
            </p:cNvSpPr>
            <p:nvPr/>
          </p:nvSpPr>
          <p:spPr bwMode="auto">
            <a:xfrm>
              <a:off x="793" y="1298"/>
              <a:ext cx="1860" cy="1338"/>
            </a:xfrm>
            <a:prstGeom prst="ellipse">
              <a:avLst/>
            </a:prstGeom>
            <a:gradFill rotWithShape="1">
              <a:gsLst>
                <a:gs pos="0">
                  <a:srgbClr val="BEBEBE"/>
                </a:gs>
                <a:gs pos="100000">
                  <a:srgbClr val="4D4D4D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Times New Roman" pitchFamily="18" charset="0"/>
              </a:endParaRPr>
            </a:p>
          </p:txBody>
        </p:sp>
        <p:sp>
          <p:nvSpPr>
            <p:cNvPr id="51" name="Freeform 684"/>
            <p:cNvSpPr>
              <a:spLocks/>
            </p:cNvSpPr>
            <p:nvPr/>
          </p:nvSpPr>
          <p:spPr bwMode="auto">
            <a:xfrm>
              <a:off x="839" y="1321"/>
              <a:ext cx="1768" cy="624"/>
            </a:xfrm>
            <a:custGeom>
              <a:avLst/>
              <a:gdLst>
                <a:gd name="T0" fmla="*/ 0 w 3456"/>
                <a:gd name="T1" fmla="*/ 0 h 1728"/>
                <a:gd name="T2" fmla="*/ 1 w 3456"/>
                <a:gd name="T3" fmla="*/ 0 h 1728"/>
                <a:gd name="T4" fmla="*/ 1 w 3456"/>
                <a:gd name="T5" fmla="*/ 0 h 1728"/>
                <a:gd name="T6" fmla="*/ 1 w 3456"/>
                <a:gd name="T7" fmla="*/ 0 h 1728"/>
                <a:gd name="T8" fmla="*/ 1 w 3456"/>
                <a:gd name="T9" fmla="*/ 0 h 1728"/>
                <a:gd name="T10" fmla="*/ 1 w 3456"/>
                <a:gd name="T11" fmla="*/ 0 h 1728"/>
                <a:gd name="T12" fmla="*/ 1 w 3456"/>
                <a:gd name="T13" fmla="*/ 0 h 1728"/>
                <a:gd name="T14" fmla="*/ 1 w 3456"/>
                <a:gd name="T15" fmla="*/ 0 h 1728"/>
                <a:gd name="T16" fmla="*/ 1 w 3456"/>
                <a:gd name="T17" fmla="*/ 0 h 1728"/>
                <a:gd name="T18" fmla="*/ 1 w 3456"/>
                <a:gd name="T19" fmla="*/ 0 h 1728"/>
                <a:gd name="T20" fmla="*/ 1 w 3456"/>
                <a:gd name="T21" fmla="*/ 0 h 1728"/>
                <a:gd name="T22" fmla="*/ 1 w 3456"/>
                <a:gd name="T23" fmla="*/ 0 h 1728"/>
                <a:gd name="T24" fmla="*/ 1 w 3456"/>
                <a:gd name="T25" fmla="*/ 0 h 1728"/>
                <a:gd name="T26" fmla="*/ 1 w 3456"/>
                <a:gd name="T27" fmla="*/ 0 h 1728"/>
                <a:gd name="T28" fmla="*/ 1 w 3456"/>
                <a:gd name="T29" fmla="*/ 0 h 1728"/>
                <a:gd name="T30" fmla="*/ 1 w 3456"/>
                <a:gd name="T31" fmla="*/ 0 h 1728"/>
                <a:gd name="T32" fmla="*/ 1 w 3456"/>
                <a:gd name="T33" fmla="*/ 0 h 1728"/>
                <a:gd name="T34" fmla="*/ 2 w 3456"/>
                <a:gd name="T35" fmla="*/ 0 h 1728"/>
                <a:gd name="T36" fmla="*/ 2 w 3456"/>
                <a:gd name="T37" fmla="*/ 0 h 1728"/>
                <a:gd name="T38" fmla="*/ 2 w 3456"/>
                <a:gd name="T39" fmla="*/ 0 h 1728"/>
                <a:gd name="T40" fmla="*/ 2 w 3456"/>
                <a:gd name="T41" fmla="*/ 0 h 1728"/>
                <a:gd name="T42" fmla="*/ 2 w 3456"/>
                <a:gd name="T43" fmla="*/ 0 h 1728"/>
                <a:gd name="T44" fmla="*/ 2 w 3456"/>
                <a:gd name="T45" fmla="*/ 0 h 1728"/>
                <a:gd name="T46" fmla="*/ 2 w 3456"/>
                <a:gd name="T47" fmla="*/ 0 h 1728"/>
                <a:gd name="T48" fmla="*/ 2 w 3456"/>
                <a:gd name="T49" fmla="*/ 0 h 1728"/>
                <a:gd name="T50" fmla="*/ 2 w 3456"/>
                <a:gd name="T51" fmla="*/ 0 h 1728"/>
                <a:gd name="T52" fmla="*/ 2 w 3456"/>
                <a:gd name="T53" fmla="*/ 0 h 1728"/>
                <a:gd name="T54" fmla="*/ 2 w 3456"/>
                <a:gd name="T55" fmla="*/ 0 h 1728"/>
                <a:gd name="T56" fmla="*/ 2 w 3456"/>
                <a:gd name="T57" fmla="*/ 0 h 1728"/>
                <a:gd name="T58" fmla="*/ 2 w 3456"/>
                <a:gd name="T59" fmla="*/ 0 h 1728"/>
                <a:gd name="T60" fmla="*/ 2 w 3456"/>
                <a:gd name="T61" fmla="*/ 0 h 1728"/>
                <a:gd name="T62" fmla="*/ 2 w 3456"/>
                <a:gd name="T63" fmla="*/ 0 h 1728"/>
                <a:gd name="T64" fmla="*/ 2 w 3456"/>
                <a:gd name="T65" fmla="*/ 0 h 1728"/>
                <a:gd name="T66" fmla="*/ 0 w 3456"/>
                <a:gd name="T67" fmla="*/ 0 h 17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56"/>
                <a:gd name="T103" fmla="*/ 0 h 1728"/>
                <a:gd name="T104" fmla="*/ 3456 w 3456"/>
                <a:gd name="T105" fmla="*/ 1728 h 17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56" h="1728">
                  <a:moveTo>
                    <a:pt x="0" y="1728"/>
                  </a:moveTo>
                  <a:lnTo>
                    <a:pt x="0" y="1728"/>
                  </a:lnTo>
                  <a:lnTo>
                    <a:pt x="2" y="1638"/>
                  </a:lnTo>
                  <a:lnTo>
                    <a:pt x="10" y="1552"/>
                  </a:lnTo>
                  <a:lnTo>
                    <a:pt x="20" y="1464"/>
                  </a:lnTo>
                  <a:lnTo>
                    <a:pt x="36" y="1380"/>
                  </a:lnTo>
                  <a:lnTo>
                    <a:pt x="54" y="1296"/>
                  </a:lnTo>
                  <a:lnTo>
                    <a:pt x="78" y="1214"/>
                  </a:lnTo>
                  <a:lnTo>
                    <a:pt x="106" y="1134"/>
                  </a:lnTo>
                  <a:lnTo>
                    <a:pt x="136" y="1056"/>
                  </a:lnTo>
                  <a:lnTo>
                    <a:pt x="170" y="978"/>
                  </a:lnTo>
                  <a:lnTo>
                    <a:pt x="208" y="904"/>
                  </a:lnTo>
                  <a:lnTo>
                    <a:pt x="250" y="832"/>
                  </a:lnTo>
                  <a:lnTo>
                    <a:pt x="296" y="762"/>
                  </a:lnTo>
                  <a:lnTo>
                    <a:pt x="344" y="694"/>
                  </a:lnTo>
                  <a:lnTo>
                    <a:pt x="394" y="628"/>
                  </a:lnTo>
                  <a:lnTo>
                    <a:pt x="450" y="566"/>
                  </a:lnTo>
                  <a:lnTo>
                    <a:pt x="506" y="506"/>
                  </a:lnTo>
                  <a:lnTo>
                    <a:pt x="566" y="448"/>
                  </a:lnTo>
                  <a:lnTo>
                    <a:pt x="630" y="394"/>
                  </a:lnTo>
                  <a:lnTo>
                    <a:pt x="694" y="344"/>
                  </a:lnTo>
                  <a:lnTo>
                    <a:pt x="762" y="296"/>
                  </a:lnTo>
                  <a:lnTo>
                    <a:pt x="832" y="250"/>
                  </a:lnTo>
                  <a:lnTo>
                    <a:pt x="904" y="208"/>
                  </a:lnTo>
                  <a:lnTo>
                    <a:pt x="978" y="170"/>
                  </a:lnTo>
                  <a:lnTo>
                    <a:pt x="1056" y="136"/>
                  </a:lnTo>
                  <a:lnTo>
                    <a:pt x="1134" y="106"/>
                  </a:lnTo>
                  <a:lnTo>
                    <a:pt x="1214" y="78"/>
                  </a:lnTo>
                  <a:lnTo>
                    <a:pt x="1296" y="54"/>
                  </a:lnTo>
                  <a:lnTo>
                    <a:pt x="1380" y="36"/>
                  </a:lnTo>
                  <a:lnTo>
                    <a:pt x="1464" y="20"/>
                  </a:lnTo>
                  <a:lnTo>
                    <a:pt x="1552" y="10"/>
                  </a:lnTo>
                  <a:lnTo>
                    <a:pt x="1640" y="2"/>
                  </a:lnTo>
                  <a:lnTo>
                    <a:pt x="1728" y="0"/>
                  </a:lnTo>
                  <a:lnTo>
                    <a:pt x="1816" y="2"/>
                  </a:lnTo>
                  <a:lnTo>
                    <a:pt x="1904" y="10"/>
                  </a:lnTo>
                  <a:lnTo>
                    <a:pt x="1992" y="20"/>
                  </a:lnTo>
                  <a:lnTo>
                    <a:pt x="2076" y="36"/>
                  </a:lnTo>
                  <a:lnTo>
                    <a:pt x="2160" y="54"/>
                  </a:lnTo>
                  <a:lnTo>
                    <a:pt x="2242" y="78"/>
                  </a:lnTo>
                  <a:lnTo>
                    <a:pt x="2322" y="106"/>
                  </a:lnTo>
                  <a:lnTo>
                    <a:pt x="2400" y="136"/>
                  </a:lnTo>
                  <a:lnTo>
                    <a:pt x="2478" y="170"/>
                  </a:lnTo>
                  <a:lnTo>
                    <a:pt x="2552" y="208"/>
                  </a:lnTo>
                  <a:lnTo>
                    <a:pt x="2624" y="250"/>
                  </a:lnTo>
                  <a:lnTo>
                    <a:pt x="2694" y="296"/>
                  </a:lnTo>
                  <a:lnTo>
                    <a:pt x="2762" y="344"/>
                  </a:lnTo>
                  <a:lnTo>
                    <a:pt x="2826" y="394"/>
                  </a:lnTo>
                  <a:lnTo>
                    <a:pt x="2890" y="448"/>
                  </a:lnTo>
                  <a:lnTo>
                    <a:pt x="2950" y="506"/>
                  </a:lnTo>
                  <a:lnTo>
                    <a:pt x="3006" y="566"/>
                  </a:lnTo>
                  <a:lnTo>
                    <a:pt x="3062" y="628"/>
                  </a:lnTo>
                  <a:lnTo>
                    <a:pt x="3112" y="694"/>
                  </a:lnTo>
                  <a:lnTo>
                    <a:pt x="3160" y="762"/>
                  </a:lnTo>
                  <a:lnTo>
                    <a:pt x="3206" y="832"/>
                  </a:lnTo>
                  <a:lnTo>
                    <a:pt x="3248" y="904"/>
                  </a:lnTo>
                  <a:lnTo>
                    <a:pt x="3286" y="978"/>
                  </a:lnTo>
                  <a:lnTo>
                    <a:pt x="3320" y="1056"/>
                  </a:lnTo>
                  <a:lnTo>
                    <a:pt x="3350" y="1134"/>
                  </a:lnTo>
                  <a:lnTo>
                    <a:pt x="3378" y="1214"/>
                  </a:lnTo>
                  <a:lnTo>
                    <a:pt x="3402" y="1296"/>
                  </a:lnTo>
                  <a:lnTo>
                    <a:pt x="3420" y="1380"/>
                  </a:lnTo>
                  <a:lnTo>
                    <a:pt x="3436" y="1464"/>
                  </a:lnTo>
                  <a:lnTo>
                    <a:pt x="3446" y="1552"/>
                  </a:lnTo>
                  <a:lnTo>
                    <a:pt x="3454" y="1638"/>
                  </a:lnTo>
                  <a:lnTo>
                    <a:pt x="3456" y="1728"/>
                  </a:lnTo>
                  <a:lnTo>
                    <a:pt x="0" y="1728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" name="Text Box 688"/>
          <p:cNvSpPr txBox="1">
            <a:spLocks noChangeArrowheads="1"/>
          </p:cNvSpPr>
          <p:nvPr/>
        </p:nvSpPr>
        <p:spPr bwMode="auto">
          <a:xfrm>
            <a:off x="9344080" y="3340950"/>
            <a:ext cx="24288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dirty="0">
                <a:solidFill>
                  <a:srgbClr val="5C0000"/>
                </a:solidFill>
                <a:latin typeface="Arial Black" pitchFamily="34" charset="0"/>
                <a:cs typeface="Times New Roman" pitchFamily="18" charset="0"/>
              </a:rPr>
              <a:t>Обеспечение взаимодействия</a:t>
            </a:r>
            <a:endParaRPr lang="en-US" altLang="ko-KR" dirty="0">
              <a:solidFill>
                <a:srgbClr val="5C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5" name="Text Box 689"/>
          <p:cNvSpPr txBox="1">
            <a:spLocks noChangeArrowheads="1"/>
          </p:cNvSpPr>
          <p:nvPr/>
        </p:nvSpPr>
        <p:spPr bwMode="auto">
          <a:xfrm>
            <a:off x="3039616" y="2170753"/>
            <a:ext cx="26655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ko-KR" sz="1600" dirty="0">
                <a:latin typeface="Arial Black" pitchFamily="34" charset="0"/>
                <a:cs typeface="Times New Roman" pitchFamily="18" charset="0"/>
              </a:rPr>
              <a:t>Профессиональные стандарты</a:t>
            </a:r>
            <a:endParaRPr lang="en-US" altLang="ko-KR" sz="1600" dirty="0"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4616450" y="3112946"/>
            <a:ext cx="4430332" cy="3464068"/>
            <a:chOff x="939800" y="3084370"/>
            <a:chExt cx="4430332" cy="3464068"/>
          </a:xfrm>
        </p:grpSpPr>
        <p:sp>
          <p:nvSpPr>
            <p:cNvPr id="24" name="Freeform 671"/>
            <p:cNvSpPr>
              <a:spLocks noEditPoints="1"/>
            </p:cNvSpPr>
            <p:nvPr/>
          </p:nvSpPr>
          <p:spPr bwMode="auto">
            <a:xfrm>
              <a:off x="939800" y="3383933"/>
              <a:ext cx="4430332" cy="3164505"/>
            </a:xfrm>
            <a:custGeom>
              <a:avLst/>
              <a:gdLst>
                <a:gd name="T0" fmla="*/ 11677 w 2622"/>
                <a:gd name="T1" fmla="*/ 132 h 2622"/>
                <a:gd name="T2" fmla="*/ 11434 w 2622"/>
                <a:gd name="T3" fmla="*/ 108 h 2622"/>
                <a:gd name="T4" fmla="*/ 11211 w 2622"/>
                <a:gd name="T5" fmla="*/ 68 h 2622"/>
                <a:gd name="T6" fmla="*/ 10298 w 2622"/>
                <a:gd name="T7" fmla="*/ 59 h 2622"/>
                <a:gd name="T8" fmla="*/ 9519 w 2622"/>
                <a:gd name="T9" fmla="*/ 40 h 2622"/>
                <a:gd name="T10" fmla="*/ 8621 w 2622"/>
                <a:gd name="T11" fmla="*/ 26 h 2622"/>
                <a:gd name="T12" fmla="*/ 7356 w 2622"/>
                <a:gd name="T13" fmla="*/ 3 h 2622"/>
                <a:gd name="T14" fmla="*/ 6422 w 2622"/>
                <a:gd name="T15" fmla="*/ 12 h 2622"/>
                <a:gd name="T16" fmla="*/ 5364 w 2622"/>
                <a:gd name="T17" fmla="*/ 13 h 2622"/>
                <a:gd name="T18" fmla="*/ 4320 w 2622"/>
                <a:gd name="T19" fmla="*/ 19 h 2622"/>
                <a:gd name="T20" fmla="*/ 2761 w 2622"/>
                <a:gd name="T21" fmla="*/ 25 h 2622"/>
                <a:gd name="T22" fmla="*/ 2362 w 2622"/>
                <a:gd name="T23" fmla="*/ 48 h 2622"/>
                <a:gd name="T24" fmla="*/ 1635 w 2622"/>
                <a:gd name="T25" fmla="*/ 67 h 2622"/>
                <a:gd name="T26" fmla="*/ 1068 w 2622"/>
                <a:gd name="T27" fmla="*/ 89 h 2622"/>
                <a:gd name="T28" fmla="*/ 121 w 2622"/>
                <a:gd name="T29" fmla="*/ 120 h 2622"/>
                <a:gd name="T30" fmla="*/ 485 w 2622"/>
                <a:gd name="T31" fmla="*/ 143 h 2622"/>
                <a:gd name="T32" fmla="*/ 520 w 2622"/>
                <a:gd name="T33" fmla="*/ 169 h 2622"/>
                <a:gd name="T34" fmla="*/ 761 w 2622"/>
                <a:gd name="T35" fmla="*/ 196 h 2622"/>
                <a:gd name="T36" fmla="*/ 988 w 2622"/>
                <a:gd name="T37" fmla="*/ 234 h 2622"/>
                <a:gd name="T38" fmla="*/ 1895 w 2622"/>
                <a:gd name="T39" fmla="*/ 245 h 2622"/>
                <a:gd name="T40" fmla="*/ 2672 w 2622"/>
                <a:gd name="T41" fmla="*/ 263 h 2622"/>
                <a:gd name="T42" fmla="*/ 3581 w 2622"/>
                <a:gd name="T43" fmla="*/ 277 h 2622"/>
                <a:gd name="T44" fmla="*/ 4844 w 2622"/>
                <a:gd name="T45" fmla="*/ 301 h 2622"/>
                <a:gd name="T46" fmla="*/ 5766 w 2622"/>
                <a:gd name="T47" fmla="*/ 291 h 2622"/>
                <a:gd name="T48" fmla="*/ 6828 w 2622"/>
                <a:gd name="T49" fmla="*/ 291 h 2622"/>
                <a:gd name="T50" fmla="*/ 7874 w 2622"/>
                <a:gd name="T51" fmla="*/ 285 h 2622"/>
                <a:gd name="T52" fmla="*/ 9424 w 2622"/>
                <a:gd name="T53" fmla="*/ 279 h 2622"/>
                <a:gd name="T54" fmla="*/ 9830 w 2622"/>
                <a:gd name="T55" fmla="*/ 256 h 2622"/>
                <a:gd name="T56" fmla="*/ 10559 w 2622"/>
                <a:gd name="T57" fmla="*/ 237 h 2622"/>
                <a:gd name="T58" fmla="*/ 11131 w 2622"/>
                <a:gd name="T59" fmla="*/ 215 h 2622"/>
                <a:gd name="T60" fmla="*/ 12060 w 2622"/>
                <a:gd name="T61" fmla="*/ 182 h 2622"/>
                <a:gd name="T62" fmla="*/ 11708 w 2622"/>
                <a:gd name="T63" fmla="*/ 160 h 2622"/>
                <a:gd name="T64" fmla="*/ 5306 w 2622"/>
                <a:gd name="T65" fmla="*/ 279 h 2622"/>
                <a:gd name="T66" fmla="*/ 3853 w 2622"/>
                <a:gd name="T67" fmla="*/ 267 h 2622"/>
                <a:gd name="T68" fmla="*/ 2631 w 2622"/>
                <a:gd name="T69" fmla="*/ 247 h 2622"/>
                <a:gd name="T70" fmla="*/ 1681 w 2622"/>
                <a:gd name="T71" fmla="*/ 218 h 2622"/>
                <a:gd name="T72" fmla="*/ 1105 w 2622"/>
                <a:gd name="T73" fmla="*/ 184 h 2622"/>
                <a:gd name="T74" fmla="*/ 937 w 2622"/>
                <a:gd name="T75" fmla="*/ 151 h 2622"/>
                <a:gd name="T76" fmla="*/ 1168 w 2622"/>
                <a:gd name="T77" fmla="*/ 113 h 2622"/>
                <a:gd name="T78" fmla="*/ 1824 w 2622"/>
                <a:gd name="T79" fmla="*/ 81 h 2622"/>
                <a:gd name="T80" fmla="*/ 2816 w 2622"/>
                <a:gd name="T81" fmla="*/ 53 h 2622"/>
                <a:gd name="T82" fmla="*/ 4091 w 2622"/>
                <a:gd name="T83" fmla="*/ 33 h 2622"/>
                <a:gd name="T84" fmla="*/ 5570 w 2622"/>
                <a:gd name="T85" fmla="*/ 25 h 2622"/>
                <a:gd name="T86" fmla="*/ 6879 w 2622"/>
                <a:gd name="T87" fmla="*/ 25 h 2622"/>
                <a:gd name="T88" fmla="*/ 8329 w 2622"/>
                <a:gd name="T89" fmla="*/ 36 h 2622"/>
                <a:gd name="T90" fmla="*/ 9564 w 2622"/>
                <a:gd name="T91" fmla="*/ 57 h 2622"/>
                <a:gd name="T92" fmla="*/ 10505 w 2622"/>
                <a:gd name="T93" fmla="*/ 85 h 2622"/>
                <a:gd name="T94" fmla="*/ 11089 w 2622"/>
                <a:gd name="T95" fmla="*/ 120 h 2622"/>
                <a:gd name="T96" fmla="*/ 11256 w 2622"/>
                <a:gd name="T97" fmla="*/ 151 h 2622"/>
                <a:gd name="T98" fmla="*/ 11026 w 2622"/>
                <a:gd name="T99" fmla="*/ 190 h 2622"/>
                <a:gd name="T100" fmla="*/ 10377 w 2622"/>
                <a:gd name="T101" fmla="*/ 224 h 2622"/>
                <a:gd name="T102" fmla="*/ 9377 w 2622"/>
                <a:gd name="T103" fmla="*/ 251 h 2622"/>
                <a:gd name="T104" fmla="*/ 8104 w 2622"/>
                <a:gd name="T105" fmla="*/ 270 h 2622"/>
                <a:gd name="T106" fmla="*/ 6630 w 2622"/>
                <a:gd name="T107" fmla="*/ 279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19050" cap="rnd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675"/>
            <p:cNvSpPr>
              <a:spLocks noEditPoints="1"/>
            </p:cNvSpPr>
            <p:nvPr/>
          </p:nvSpPr>
          <p:spPr bwMode="auto">
            <a:xfrm>
              <a:off x="939800" y="3084370"/>
              <a:ext cx="4430332" cy="3164505"/>
            </a:xfrm>
            <a:custGeom>
              <a:avLst/>
              <a:gdLst/>
              <a:ahLst/>
              <a:cxnLst>
                <a:cxn ang="0">
                  <a:pos x="2512" y="1152"/>
                </a:cxn>
                <a:cxn ang="0">
                  <a:pos x="2460" y="930"/>
                </a:cxn>
                <a:cxn ang="0">
                  <a:pos x="2412" y="594"/>
                </a:cxn>
                <a:cxn ang="0">
                  <a:pos x="2216" y="508"/>
                </a:cxn>
                <a:cxn ang="0">
                  <a:pos x="2048" y="352"/>
                </a:cxn>
                <a:cxn ang="0">
                  <a:pos x="1854" y="230"/>
                </a:cxn>
                <a:cxn ang="0">
                  <a:pos x="1582" y="26"/>
                </a:cxn>
                <a:cxn ang="0">
                  <a:pos x="1382" y="104"/>
                </a:cxn>
                <a:cxn ang="0">
                  <a:pos x="1154" y="112"/>
                </a:cxn>
                <a:cxn ang="0">
                  <a:pos x="930" y="162"/>
                </a:cxn>
                <a:cxn ang="0">
                  <a:pos x="594" y="212"/>
                </a:cxn>
                <a:cxn ang="0">
                  <a:pos x="508" y="406"/>
                </a:cxn>
                <a:cxn ang="0">
                  <a:pos x="352" y="574"/>
                </a:cxn>
                <a:cxn ang="0">
                  <a:pos x="230" y="768"/>
                </a:cxn>
                <a:cxn ang="0">
                  <a:pos x="26" y="1040"/>
                </a:cxn>
                <a:cxn ang="0">
                  <a:pos x="104" y="1240"/>
                </a:cxn>
                <a:cxn ang="0">
                  <a:pos x="112" y="1470"/>
                </a:cxn>
                <a:cxn ang="0">
                  <a:pos x="164" y="1692"/>
                </a:cxn>
                <a:cxn ang="0">
                  <a:pos x="212" y="2028"/>
                </a:cxn>
                <a:cxn ang="0">
                  <a:pos x="408" y="2116"/>
                </a:cxn>
                <a:cxn ang="0">
                  <a:pos x="576" y="2272"/>
                </a:cxn>
                <a:cxn ang="0">
                  <a:pos x="770" y="2394"/>
                </a:cxn>
                <a:cxn ang="0">
                  <a:pos x="1042" y="2596"/>
                </a:cxn>
                <a:cxn ang="0">
                  <a:pos x="1240" y="2520"/>
                </a:cxn>
                <a:cxn ang="0">
                  <a:pos x="1470" y="2512"/>
                </a:cxn>
                <a:cxn ang="0">
                  <a:pos x="1694" y="2460"/>
                </a:cxn>
                <a:cxn ang="0">
                  <a:pos x="2028" y="2412"/>
                </a:cxn>
                <a:cxn ang="0">
                  <a:pos x="2116" y="2216"/>
                </a:cxn>
                <a:cxn ang="0">
                  <a:pos x="2272" y="2048"/>
                </a:cxn>
                <a:cxn ang="0">
                  <a:pos x="2394" y="1854"/>
                </a:cxn>
                <a:cxn ang="0">
                  <a:pos x="2596" y="1582"/>
                </a:cxn>
                <a:cxn ang="0">
                  <a:pos x="2520" y="1382"/>
                </a:cxn>
                <a:cxn ang="0">
                  <a:pos x="1142" y="2408"/>
                </a:cxn>
                <a:cxn ang="0">
                  <a:pos x="830" y="2312"/>
                </a:cxn>
                <a:cxn ang="0">
                  <a:pos x="566" y="2132"/>
                </a:cxn>
                <a:cxn ang="0">
                  <a:pos x="362" y="1886"/>
                </a:cxn>
                <a:cxn ang="0">
                  <a:pos x="238" y="1588"/>
                </a:cxn>
                <a:cxn ang="0">
                  <a:pos x="202" y="1312"/>
                </a:cxn>
                <a:cxn ang="0">
                  <a:pos x="252" y="982"/>
                </a:cxn>
                <a:cxn ang="0">
                  <a:pos x="392" y="692"/>
                </a:cxn>
                <a:cxn ang="0">
                  <a:pos x="606" y="456"/>
                </a:cxn>
                <a:cxn ang="0">
                  <a:pos x="880" y="290"/>
                </a:cxn>
                <a:cxn ang="0">
                  <a:pos x="1198" y="208"/>
                </a:cxn>
                <a:cxn ang="0">
                  <a:pos x="1480" y="214"/>
                </a:cxn>
                <a:cxn ang="0">
                  <a:pos x="1792" y="312"/>
                </a:cxn>
                <a:cxn ang="0">
                  <a:pos x="2058" y="490"/>
                </a:cxn>
                <a:cxn ang="0">
                  <a:pos x="2260" y="736"/>
                </a:cxn>
                <a:cxn ang="0">
                  <a:pos x="2386" y="1034"/>
                </a:cxn>
                <a:cxn ang="0">
                  <a:pos x="2422" y="1312"/>
                </a:cxn>
                <a:cxn ang="0">
                  <a:pos x="2372" y="1642"/>
                </a:cxn>
                <a:cxn ang="0">
                  <a:pos x="2232" y="1932"/>
                </a:cxn>
                <a:cxn ang="0">
                  <a:pos x="2018" y="2168"/>
                </a:cxn>
                <a:cxn ang="0">
                  <a:pos x="1744" y="2334"/>
                </a:cxn>
                <a:cxn ang="0">
                  <a:pos x="1426" y="2416"/>
                </a:cxn>
              </a:cxnLst>
              <a:rect l="0" t="0" r="r" b="b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lnTo>
                    <a:pt x="1312" y="242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66667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19050" cap="rnd">
              <a:noFill/>
              <a:prstDash val="sysDot"/>
              <a:round/>
              <a:headEnd/>
              <a:tailEnd/>
            </a:ln>
            <a:effectLst/>
            <a:scene3d>
              <a:camera prst="legacyObliqu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31" name="Group 679"/>
            <p:cNvGrpSpPr>
              <a:grpSpLocks/>
            </p:cNvGrpSpPr>
            <p:nvPr/>
          </p:nvGrpSpPr>
          <p:grpSpPr bwMode="auto">
            <a:xfrm>
              <a:off x="1305688" y="3350159"/>
              <a:ext cx="3700025" cy="2631458"/>
              <a:chOff x="-295" y="2982"/>
              <a:chExt cx="1860" cy="1338"/>
            </a:xfrm>
          </p:grpSpPr>
          <p:sp>
            <p:nvSpPr>
              <p:cNvPr id="52" name="Oval 680"/>
              <p:cNvSpPr>
                <a:spLocks noChangeArrowheads="1"/>
              </p:cNvSpPr>
              <p:nvPr/>
            </p:nvSpPr>
            <p:spPr bwMode="auto">
              <a:xfrm>
                <a:off x="-295" y="2982"/>
                <a:ext cx="1860" cy="1338"/>
              </a:xfrm>
              <a:prstGeom prst="ellipse">
                <a:avLst/>
              </a:prstGeom>
              <a:gradFill rotWithShape="1">
                <a:gsLst>
                  <a:gs pos="0">
                    <a:srgbClr val="BEBEBE"/>
                  </a:gs>
                  <a:gs pos="100000">
                    <a:srgbClr val="4D4D4D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53" name="Freeform 681"/>
              <p:cNvSpPr>
                <a:spLocks/>
              </p:cNvSpPr>
              <p:nvPr/>
            </p:nvSpPr>
            <p:spPr bwMode="auto">
              <a:xfrm>
                <a:off x="-249" y="3005"/>
                <a:ext cx="1769" cy="624"/>
              </a:xfrm>
              <a:custGeom>
                <a:avLst/>
                <a:gdLst>
                  <a:gd name="T0" fmla="*/ 0 w 3456"/>
                  <a:gd name="T1" fmla="*/ 0 h 1728"/>
                  <a:gd name="T2" fmla="*/ 1 w 3456"/>
                  <a:gd name="T3" fmla="*/ 0 h 1728"/>
                  <a:gd name="T4" fmla="*/ 1 w 3456"/>
                  <a:gd name="T5" fmla="*/ 0 h 1728"/>
                  <a:gd name="T6" fmla="*/ 1 w 3456"/>
                  <a:gd name="T7" fmla="*/ 0 h 1728"/>
                  <a:gd name="T8" fmla="*/ 1 w 3456"/>
                  <a:gd name="T9" fmla="*/ 0 h 1728"/>
                  <a:gd name="T10" fmla="*/ 1 w 3456"/>
                  <a:gd name="T11" fmla="*/ 0 h 1728"/>
                  <a:gd name="T12" fmla="*/ 1 w 3456"/>
                  <a:gd name="T13" fmla="*/ 0 h 1728"/>
                  <a:gd name="T14" fmla="*/ 1 w 3456"/>
                  <a:gd name="T15" fmla="*/ 0 h 1728"/>
                  <a:gd name="T16" fmla="*/ 1 w 3456"/>
                  <a:gd name="T17" fmla="*/ 0 h 1728"/>
                  <a:gd name="T18" fmla="*/ 1 w 3456"/>
                  <a:gd name="T19" fmla="*/ 0 h 1728"/>
                  <a:gd name="T20" fmla="*/ 1 w 3456"/>
                  <a:gd name="T21" fmla="*/ 0 h 1728"/>
                  <a:gd name="T22" fmla="*/ 1 w 3456"/>
                  <a:gd name="T23" fmla="*/ 0 h 1728"/>
                  <a:gd name="T24" fmla="*/ 1 w 3456"/>
                  <a:gd name="T25" fmla="*/ 0 h 1728"/>
                  <a:gd name="T26" fmla="*/ 1 w 3456"/>
                  <a:gd name="T27" fmla="*/ 0 h 1728"/>
                  <a:gd name="T28" fmla="*/ 1 w 3456"/>
                  <a:gd name="T29" fmla="*/ 0 h 1728"/>
                  <a:gd name="T30" fmla="*/ 1 w 3456"/>
                  <a:gd name="T31" fmla="*/ 0 h 1728"/>
                  <a:gd name="T32" fmla="*/ 1 w 3456"/>
                  <a:gd name="T33" fmla="*/ 0 h 1728"/>
                  <a:gd name="T34" fmla="*/ 2 w 3456"/>
                  <a:gd name="T35" fmla="*/ 0 h 1728"/>
                  <a:gd name="T36" fmla="*/ 2 w 3456"/>
                  <a:gd name="T37" fmla="*/ 0 h 1728"/>
                  <a:gd name="T38" fmla="*/ 2 w 3456"/>
                  <a:gd name="T39" fmla="*/ 0 h 1728"/>
                  <a:gd name="T40" fmla="*/ 2 w 3456"/>
                  <a:gd name="T41" fmla="*/ 0 h 1728"/>
                  <a:gd name="T42" fmla="*/ 2 w 3456"/>
                  <a:gd name="T43" fmla="*/ 0 h 1728"/>
                  <a:gd name="T44" fmla="*/ 2 w 3456"/>
                  <a:gd name="T45" fmla="*/ 0 h 1728"/>
                  <a:gd name="T46" fmla="*/ 2 w 3456"/>
                  <a:gd name="T47" fmla="*/ 0 h 1728"/>
                  <a:gd name="T48" fmla="*/ 2 w 3456"/>
                  <a:gd name="T49" fmla="*/ 0 h 1728"/>
                  <a:gd name="T50" fmla="*/ 2 w 3456"/>
                  <a:gd name="T51" fmla="*/ 0 h 1728"/>
                  <a:gd name="T52" fmla="*/ 2 w 3456"/>
                  <a:gd name="T53" fmla="*/ 0 h 1728"/>
                  <a:gd name="T54" fmla="*/ 2 w 3456"/>
                  <a:gd name="T55" fmla="*/ 0 h 1728"/>
                  <a:gd name="T56" fmla="*/ 2 w 3456"/>
                  <a:gd name="T57" fmla="*/ 0 h 1728"/>
                  <a:gd name="T58" fmla="*/ 2 w 3456"/>
                  <a:gd name="T59" fmla="*/ 0 h 1728"/>
                  <a:gd name="T60" fmla="*/ 2 w 3456"/>
                  <a:gd name="T61" fmla="*/ 0 h 1728"/>
                  <a:gd name="T62" fmla="*/ 2 w 3456"/>
                  <a:gd name="T63" fmla="*/ 0 h 1728"/>
                  <a:gd name="T64" fmla="*/ 2 w 3456"/>
                  <a:gd name="T65" fmla="*/ 0 h 1728"/>
                  <a:gd name="T66" fmla="*/ 0 w 3456"/>
                  <a:gd name="T67" fmla="*/ 0 h 17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56"/>
                  <a:gd name="T103" fmla="*/ 0 h 1728"/>
                  <a:gd name="T104" fmla="*/ 3456 w 3456"/>
                  <a:gd name="T105" fmla="*/ 1728 h 17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56" h="1728">
                    <a:moveTo>
                      <a:pt x="0" y="1728"/>
                    </a:moveTo>
                    <a:lnTo>
                      <a:pt x="0" y="1728"/>
                    </a:lnTo>
                    <a:lnTo>
                      <a:pt x="2" y="1638"/>
                    </a:lnTo>
                    <a:lnTo>
                      <a:pt x="10" y="1552"/>
                    </a:lnTo>
                    <a:lnTo>
                      <a:pt x="20" y="1464"/>
                    </a:lnTo>
                    <a:lnTo>
                      <a:pt x="36" y="1380"/>
                    </a:lnTo>
                    <a:lnTo>
                      <a:pt x="54" y="1296"/>
                    </a:lnTo>
                    <a:lnTo>
                      <a:pt x="78" y="1214"/>
                    </a:lnTo>
                    <a:lnTo>
                      <a:pt x="106" y="1134"/>
                    </a:lnTo>
                    <a:lnTo>
                      <a:pt x="136" y="1056"/>
                    </a:lnTo>
                    <a:lnTo>
                      <a:pt x="170" y="978"/>
                    </a:lnTo>
                    <a:lnTo>
                      <a:pt x="208" y="904"/>
                    </a:lnTo>
                    <a:lnTo>
                      <a:pt x="250" y="832"/>
                    </a:lnTo>
                    <a:lnTo>
                      <a:pt x="296" y="762"/>
                    </a:lnTo>
                    <a:lnTo>
                      <a:pt x="344" y="694"/>
                    </a:lnTo>
                    <a:lnTo>
                      <a:pt x="394" y="628"/>
                    </a:lnTo>
                    <a:lnTo>
                      <a:pt x="450" y="566"/>
                    </a:lnTo>
                    <a:lnTo>
                      <a:pt x="506" y="506"/>
                    </a:lnTo>
                    <a:lnTo>
                      <a:pt x="566" y="448"/>
                    </a:lnTo>
                    <a:lnTo>
                      <a:pt x="630" y="394"/>
                    </a:lnTo>
                    <a:lnTo>
                      <a:pt x="694" y="344"/>
                    </a:lnTo>
                    <a:lnTo>
                      <a:pt x="762" y="296"/>
                    </a:lnTo>
                    <a:lnTo>
                      <a:pt x="832" y="250"/>
                    </a:lnTo>
                    <a:lnTo>
                      <a:pt x="904" y="208"/>
                    </a:lnTo>
                    <a:lnTo>
                      <a:pt x="978" y="170"/>
                    </a:lnTo>
                    <a:lnTo>
                      <a:pt x="1056" y="136"/>
                    </a:lnTo>
                    <a:lnTo>
                      <a:pt x="1134" y="106"/>
                    </a:lnTo>
                    <a:lnTo>
                      <a:pt x="1214" y="78"/>
                    </a:lnTo>
                    <a:lnTo>
                      <a:pt x="1296" y="54"/>
                    </a:lnTo>
                    <a:lnTo>
                      <a:pt x="1380" y="36"/>
                    </a:lnTo>
                    <a:lnTo>
                      <a:pt x="1464" y="20"/>
                    </a:lnTo>
                    <a:lnTo>
                      <a:pt x="1552" y="10"/>
                    </a:lnTo>
                    <a:lnTo>
                      <a:pt x="1640" y="2"/>
                    </a:lnTo>
                    <a:lnTo>
                      <a:pt x="1728" y="0"/>
                    </a:lnTo>
                    <a:lnTo>
                      <a:pt x="1816" y="2"/>
                    </a:lnTo>
                    <a:lnTo>
                      <a:pt x="1904" y="10"/>
                    </a:lnTo>
                    <a:lnTo>
                      <a:pt x="1992" y="20"/>
                    </a:lnTo>
                    <a:lnTo>
                      <a:pt x="2076" y="36"/>
                    </a:lnTo>
                    <a:lnTo>
                      <a:pt x="2160" y="54"/>
                    </a:lnTo>
                    <a:lnTo>
                      <a:pt x="2242" y="78"/>
                    </a:lnTo>
                    <a:lnTo>
                      <a:pt x="2322" y="106"/>
                    </a:lnTo>
                    <a:lnTo>
                      <a:pt x="2400" y="136"/>
                    </a:lnTo>
                    <a:lnTo>
                      <a:pt x="2478" y="170"/>
                    </a:lnTo>
                    <a:lnTo>
                      <a:pt x="2552" y="208"/>
                    </a:lnTo>
                    <a:lnTo>
                      <a:pt x="2624" y="250"/>
                    </a:lnTo>
                    <a:lnTo>
                      <a:pt x="2694" y="296"/>
                    </a:lnTo>
                    <a:lnTo>
                      <a:pt x="2762" y="344"/>
                    </a:lnTo>
                    <a:lnTo>
                      <a:pt x="2826" y="394"/>
                    </a:lnTo>
                    <a:lnTo>
                      <a:pt x="2890" y="448"/>
                    </a:lnTo>
                    <a:lnTo>
                      <a:pt x="2950" y="506"/>
                    </a:lnTo>
                    <a:lnTo>
                      <a:pt x="3006" y="566"/>
                    </a:lnTo>
                    <a:lnTo>
                      <a:pt x="3062" y="628"/>
                    </a:lnTo>
                    <a:lnTo>
                      <a:pt x="3112" y="694"/>
                    </a:lnTo>
                    <a:lnTo>
                      <a:pt x="3160" y="762"/>
                    </a:lnTo>
                    <a:lnTo>
                      <a:pt x="3206" y="832"/>
                    </a:lnTo>
                    <a:lnTo>
                      <a:pt x="3248" y="904"/>
                    </a:lnTo>
                    <a:lnTo>
                      <a:pt x="3286" y="978"/>
                    </a:lnTo>
                    <a:lnTo>
                      <a:pt x="3320" y="1056"/>
                    </a:lnTo>
                    <a:lnTo>
                      <a:pt x="3350" y="1134"/>
                    </a:lnTo>
                    <a:lnTo>
                      <a:pt x="3378" y="1214"/>
                    </a:lnTo>
                    <a:lnTo>
                      <a:pt x="3402" y="1296"/>
                    </a:lnTo>
                    <a:lnTo>
                      <a:pt x="3420" y="1380"/>
                    </a:lnTo>
                    <a:lnTo>
                      <a:pt x="3436" y="1464"/>
                    </a:lnTo>
                    <a:lnTo>
                      <a:pt x="3446" y="1552"/>
                    </a:lnTo>
                    <a:lnTo>
                      <a:pt x="3454" y="1638"/>
                    </a:lnTo>
                    <a:lnTo>
                      <a:pt x="3456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6" name="Text Box 690"/>
            <p:cNvSpPr txBox="1">
              <a:spLocks noChangeArrowheads="1"/>
            </p:cNvSpPr>
            <p:nvPr/>
          </p:nvSpPr>
          <p:spPr bwMode="auto">
            <a:xfrm>
              <a:off x="1724026" y="4453157"/>
              <a:ext cx="28289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ko-KR" sz="2400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ФГОС ВО</a:t>
              </a:r>
              <a:endParaRPr lang="en-US" altLang="ko-KR" sz="24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</p:grpSp>
      <p:sp>
        <p:nvSpPr>
          <p:cNvPr id="37" name="Text Box 691"/>
          <p:cNvSpPr txBox="1">
            <a:spLocks noChangeArrowheads="1"/>
          </p:cNvSpPr>
          <p:nvPr/>
        </p:nvSpPr>
        <p:spPr bwMode="auto">
          <a:xfrm>
            <a:off x="6162675" y="1850950"/>
            <a:ext cx="1809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16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ПООП</a:t>
            </a:r>
            <a:endParaRPr lang="en-US" altLang="ko-KR" sz="1600" dirty="0">
              <a:solidFill>
                <a:schemeClr val="bg1"/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8072414" y="2084831"/>
            <a:ext cx="1332773" cy="1251117"/>
            <a:chOff x="8072414" y="1608580"/>
            <a:chExt cx="1332773" cy="1251117"/>
          </a:xfrm>
        </p:grpSpPr>
        <p:sp>
          <p:nvSpPr>
            <p:cNvPr id="23" name="Freeform 670"/>
            <p:cNvSpPr>
              <a:spLocks noEditPoints="1"/>
            </p:cNvSpPr>
            <p:nvPr/>
          </p:nvSpPr>
          <p:spPr bwMode="auto">
            <a:xfrm>
              <a:off x="8072414" y="1908143"/>
              <a:ext cx="1332773" cy="951554"/>
            </a:xfrm>
            <a:custGeom>
              <a:avLst/>
              <a:gdLst>
                <a:gd name="T0" fmla="*/ 276 w 1010"/>
                <a:gd name="T1" fmla="*/ 3 h 1008"/>
                <a:gd name="T2" fmla="*/ 273 w 1010"/>
                <a:gd name="T3" fmla="*/ 3 h 1008"/>
                <a:gd name="T4" fmla="*/ 256 w 1010"/>
                <a:gd name="T5" fmla="*/ 2 h 1008"/>
                <a:gd name="T6" fmla="*/ 225 w 1010"/>
                <a:gd name="T7" fmla="*/ 1 h 1008"/>
                <a:gd name="T8" fmla="*/ 202 w 1010"/>
                <a:gd name="T9" fmla="*/ 1 h 1008"/>
                <a:gd name="T10" fmla="*/ 176 w 1010"/>
                <a:gd name="T11" fmla="*/ 1 h 1008"/>
                <a:gd name="T12" fmla="*/ 132 w 1010"/>
                <a:gd name="T13" fmla="*/ 1 h 1008"/>
                <a:gd name="T14" fmla="*/ 119 w 1010"/>
                <a:gd name="T15" fmla="*/ 1 h 1008"/>
                <a:gd name="T16" fmla="*/ 84 w 1010"/>
                <a:gd name="T17" fmla="*/ 1 h 1008"/>
                <a:gd name="T18" fmla="*/ 53 w 1010"/>
                <a:gd name="T19" fmla="*/ 2 h 1008"/>
                <a:gd name="T20" fmla="*/ 40 w 1010"/>
                <a:gd name="T21" fmla="*/ 3 h 1008"/>
                <a:gd name="T22" fmla="*/ 33 w 1010"/>
                <a:gd name="T23" fmla="*/ 3 h 1008"/>
                <a:gd name="T24" fmla="*/ 33 w 1010"/>
                <a:gd name="T25" fmla="*/ 5 h 1008"/>
                <a:gd name="T26" fmla="*/ 36 w 1010"/>
                <a:gd name="T27" fmla="*/ 5 h 1008"/>
                <a:gd name="T28" fmla="*/ 53 w 1010"/>
                <a:gd name="T29" fmla="*/ 6 h 1008"/>
                <a:gd name="T30" fmla="*/ 84 w 1010"/>
                <a:gd name="T31" fmla="*/ 6 h 1008"/>
                <a:gd name="T32" fmla="*/ 107 w 1010"/>
                <a:gd name="T33" fmla="*/ 7 h 1008"/>
                <a:gd name="T34" fmla="*/ 132 w 1010"/>
                <a:gd name="T35" fmla="*/ 7 h 1008"/>
                <a:gd name="T36" fmla="*/ 176 w 1010"/>
                <a:gd name="T37" fmla="*/ 7 h 1008"/>
                <a:gd name="T38" fmla="*/ 189 w 1010"/>
                <a:gd name="T39" fmla="*/ 7 h 1008"/>
                <a:gd name="T40" fmla="*/ 225 w 1010"/>
                <a:gd name="T41" fmla="*/ 6 h 1008"/>
                <a:gd name="T42" fmla="*/ 256 w 1010"/>
                <a:gd name="T43" fmla="*/ 6 h 1008"/>
                <a:gd name="T44" fmla="*/ 269 w 1010"/>
                <a:gd name="T45" fmla="*/ 5 h 1008"/>
                <a:gd name="T46" fmla="*/ 276 w 1010"/>
                <a:gd name="T47" fmla="*/ 5 h 1008"/>
                <a:gd name="T48" fmla="*/ 154 w 1010"/>
                <a:gd name="T49" fmla="*/ 6 h 1008"/>
                <a:gd name="T50" fmla="*/ 127 w 1010"/>
                <a:gd name="T51" fmla="*/ 6 h 1008"/>
                <a:gd name="T52" fmla="*/ 103 w 1010"/>
                <a:gd name="T53" fmla="*/ 6 h 1008"/>
                <a:gd name="T54" fmla="*/ 83 w 1010"/>
                <a:gd name="T55" fmla="*/ 6 h 1008"/>
                <a:gd name="T56" fmla="*/ 68 w 1010"/>
                <a:gd name="T57" fmla="*/ 5 h 1008"/>
                <a:gd name="T58" fmla="*/ 62 w 1010"/>
                <a:gd name="T59" fmla="*/ 4 h 1008"/>
                <a:gd name="T60" fmla="*/ 62 w 1010"/>
                <a:gd name="T61" fmla="*/ 4 h 1008"/>
                <a:gd name="T62" fmla="*/ 68 w 1010"/>
                <a:gd name="T63" fmla="*/ 3 h 1008"/>
                <a:gd name="T64" fmla="*/ 83 w 1010"/>
                <a:gd name="T65" fmla="*/ 3 h 1008"/>
                <a:gd name="T66" fmla="*/ 103 w 1010"/>
                <a:gd name="T67" fmla="*/ 2 h 1008"/>
                <a:gd name="T68" fmla="*/ 127 w 1010"/>
                <a:gd name="T69" fmla="*/ 2 h 1008"/>
                <a:gd name="T70" fmla="*/ 154 w 1010"/>
                <a:gd name="T71" fmla="*/ 2 h 1008"/>
                <a:gd name="T72" fmla="*/ 173 w 1010"/>
                <a:gd name="T73" fmla="*/ 2 h 1008"/>
                <a:gd name="T74" fmla="*/ 199 w 1010"/>
                <a:gd name="T75" fmla="*/ 2 h 1008"/>
                <a:gd name="T76" fmla="*/ 220 w 1010"/>
                <a:gd name="T77" fmla="*/ 3 h 1008"/>
                <a:gd name="T78" fmla="*/ 236 w 1010"/>
                <a:gd name="T79" fmla="*/ 3 h 1008"/>
                <a:gd name="T80" fmla="*/ 245 w 1010"/>
                <a:gd name="T81" fmla="*/ 4 h 1008"/>
                <a:gd name="T82" fmla="*/ 248 w 1010"/>
                <a:gd name="T83" fmla="*/ 4 h 1008"/>
                <a:gd name="T84" fmla="*/ 243 w 1010"/>
                <a:gd name="T85" fmla="*/ 5 h 1008"/>
                <a:gd name="T86" fmla="*/ 233 w 1010"/>
                <a:gd name="T87" fmla="*/ 5 h 1008"/>
                <a:gd name="T88" fmla="*/ 214 w 1010"/>
                <a:gd name="T89" fmla="*/ 6 h 1008"/>
                <a:gd name="T90" fmla="*/ 191 w 1010"/>
                <a:gd name="T91" fmla="*/ 6 h 1008"/>
                <a:gd name="T92" fmla="*/ 163 w 1010"/>
                <a:gd name="T93" fmla="*/ 6 h 10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0"/>
                <a:gd name="T142" fmla="*/ 0 h 1008"/>
                <a:gd name="T143" fmla="*/ 1010 w 1010"/>
                <a:gd name="T144" fmla="*/ 1008 h 10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0" h="1008">
                  <a:moveTo>
                    <a:pt x="1010" y="574"/>
                  </a:moveTo>
                  <a:lnTo>
                    <a:pt x="1010" y="432"/>
                  </a:lnTo>
                  <a:lnTo>
                    <a:pt x="902" y="432"/>
                  </a:lnTo>
                  <a:lnTo>
                    <a:pt x="898" y="410"/>
                  </a:lnTo>
                  <a:lnTo>
                    <a:pt x="892" y="390"/>
                  </a:lnTo>
                  <a:lnTo>
                    <a:pt x="878" y="348"/>
                  </a:lnTo>
                  <a:lnTo>
                    <a:pt x="858" y="310"/>
                  </a:lnTo>
                  <a:lnTo>
                    <a:pt x="836" y="274"/>
                  </a:lnTo>
                  <a:lnTo>
                    <a:pt x="912" y="198"/>
                  </a:lnTo>
                  <a:lnTo>
                    <a:pt x="812" y="96"/>
                  </a:lnTo>
                  <a:lnTo>
                    <a:pt x="736" y="172"/>
                  </a:lnTo>
                  <a:lnTo>
                    <a:pt x="698" y="150"/>
                  </a:lnTo>
                  <a:lnTo>
                    <a:pt x="660" y="132"/>
                  </a:lnTo>
                  <a:lnTo>
                    <a:pt x="620" y="116"/>
                  </a:lnTo>
                  <a:lnTo>
                    <a:pt x="598" y="112"/>
                  </a:lnTo>
                  <a:lnTo>
                    <a:pt x="576" y="106"/>
                  </a:lnTo>
                  <a:lnTo>
                    <a:pt x="576" y="0"/>
                  </a:lnTo>
                  <a:lnTo>
                    <a:pt x="434" y="0"/>
                  </a:lnTo>
                  <a:lnTo>
                    <a:pt x="434" y="106"/>
                  </a:lnTo>
                  <a:lnTo>
                    <a:pt x="412" y="112"/>
                  </a:lnTo>
                  <a:lnTo>
                    <a:pt x="390" y="116"/>
                  </a:lnTo>
                  <a:lnTo>
                    <a:pt x="350" y="132"/>
                  </a:lnTo>
                  <a:lnTo>
                    <a:pt x="310" y="150"/>
                  </a:lnTo>
                  <a:lnTo>
                    <a:pt x="274" y="172"/>
                  </a:lnTo>
                  <a:lnTo>
                    <a:pt x="198" y="96"/>
                  </a:lnTo>
                  <a:lnTo>
                    <a:pt x="98" y="198"/>
                  </a:lnTo>
                  <a:lnTo>
                    <a:pt x="174" y="274"/>
                  </a:lnTo>
                  <a:lnTo>
                    <a:pt x="152" y="310"/>
                  </a:lnTo>
                  <a:lnTo>
                    <a:pt x="132" y="348"/>
                  </a:lnTo>
                  <a:lnTo>
                    <a:pt x="118" y="390"/>
                  </a:lnTo>
                  <a:lnTo>
                    <a:pt x="112" y="410"/>
                  </a:lnTo>
                  <a:lnTo>
                    <a:pt x="108" y="432"/>
                  </a:lnTo>
                  <a:lnTo>
                    <a:pt x="0" y="432"/>
                  </a:lnTo>
                  <a:lnTo>
                    <a:pt x="0" y="574"/>
                  </a:lnTo>
                  <a:lnTo>
                    <a:pt x="108" y="574"/>
                  </a:lnTo>
                  <a:lnTo>
                    <a:pt x="112" y="596"/>
                  </a:lnTo>
                  <a:lnTo>
                    <a:pt x="118" y="618"/>
                  </a:lnTo>
                  <a:lnTo>
                    <a:pt x="132" y="658"/>
                  </a:lnTo>
                  <a:lnTo>
                    <a:pt x="152" y="698"/>
                  </a:lnTo>
                  <a:lnTo>
                    <a:pt x="174" y="734"/>
                  </a:lnTo>
                  <a:lnTo>
                    <a:pt x="98" y="810"/>
                  </a:lnTo>
                  <a:lnTo>
                    <a:pt x="198" y="910"/>
                  </a:lnTo>
                  <a:lnTo>
                    <a:pt x="274" y="834"/>
                  </a:lnTo>
                  <a:lnTo>
                    <a:pt x="310" y="858"/>
                  </a:lnTo>
                  <a:lnTo>
                    <a:pt x="350" y="876"/>
                  </a:lnTo>
                  <a:lnTo>
                    <a:pt x="390" y="890"/>
                  </a:lnTo>
                  <a:lnTo>
                    <a:pt x="412" y="896"/>
                  </a:lnTo>
                  <a:lnTo>
                    <a:pt x="434" y="900"/>
                  </a:lnTo>
                  <a:lnTo>
                    <a:pt x="434" y="1008"/>
                  </a:lnTo>
                  <a:lnTo>
                    <a:pt x="576" y="1008"/>
                  </a:lnTo>
                  <a:lnTo>
                    <a:pt x="576" y="900"/>
                  </a:lnTo>
                  <a:lnTo>
                    <a:pt x="598" y="896"/>
                  </a:lnTo>
                  <a:lnTo>
                    <a:pt x="620" y="890"/>
                  </a:lnTo>
                  <a:lnTo>
                    <a:pt x="660" y="876"/>
                  </a:lnTo>
                  <a:lnTo>
                    <a:pt x="698" y="858"/>
                  </a:lnTo>
                  <a:lnTo>
                    <a:pt x="736" y="834"/>
                  </a:lnTo>
                  <a:lnTo>
                    <a:pt x="812" y="910"/>
                  </a:lnTo>
                  <a:lnTo>
                    <a:pt x="912" y="810"/>
                  </a:lnTo>
                  <a:lnTo>
                    <a:pt x="836" y="734"/>
                  </a:lnTo>
                  <a:lnTo>
                    <a:pt x="858" y="698"/>
                  </a:lnTo>
                  <a:lnTo>
                    <a:pt x="878" y="658"/>
                  </a:lnTo>
                  <a:lnTo>
                    <a:pt x="892" y="618"/>
                  </a:lnTo>
                  <a:lnTo>
                    <a:pt x="898" y="596"/>
                  </a:lnTo>
                  <a:lnTo>
                    <a:pt x="902" y="574"/>
                  </a:lnTo>
                  <a:lnTo>
                    <a:pt x="1010" y="574"/>
                  </a:lnTo>
                  <a:close/>
                  <a:moveTo>
                    <a:pt x="504" y="806"/>
                  </a:moveTo>
                  <a:lnTo>
                    <a:pt x="504" y="806"/>
                  </a:lnTo>
                  <a:lnTo>
                    <a:pt x="474" y="804"/>
                  </a:lnTo>
                  <a:lnTo>
                    <a:pt x="444" y="800"/>
                  </a:lnTo>
                  <a:lnTo>
                    <a:pt x="414" y="792"/>
                  </a:lnTo>
                  <a:lnTo>
                    <a:pt x="388" y="782"/>
                  </a:lnTo>
                  <a:lnTo>
                    <a:pt x="360" y="770"/>
                  </a:lnTo>
                  <a:lnTo>
                    <a:pt x="336" y="754"/>
                  </a:lnTo>
                  <a:lnTo>
                    <a:pt x="312" y="738"/>
                  </a:lnTo>
                  <a:lnTo>
                    <a:pt x="292" y="718"/>
                  </a:lnTo>
                  <a:lnTo>
                    <a:pt x="272" y="696"/>
                  </a:lnTo>
                  <a:lnTo>
                    <a:pt x="254" y="672"/>
                  </a:lnTo>
                  <a:lnTo>
                    <a:pt x="238" y="648"/>
                  </a:lnTo>
                  <a:lnTo>
                    <a:pt x="226" y="622"/>
                  </a:lnTo>
                  <a:lnTo>
                    <a:pt x="216" y="594"/>
                  </a:lnTo>
                  <a:lnTo>
                    <a:pt x="208" y="564"/>
                  </a:lnTo>
                  <a:lnTo>
                    <a:pt x="204" y="534"/>
                  </a:lnTo>
                  <a:lnTo>
                    <a:pt x="202" y="504"/>
                  </a:lnTo>
                  <a:lnTo>
                    <a:pt x="204" y="472"/>
                  </a:lnTo>
                  <a:lnTo>
                    <a:pt x="208" y="442"/>
                  </a:lnTo>
                  <a:lnTo>
                    <a:pt x="216" y="414"/>
                  </a:lnTo>
                  <a:lnTo>
                    <a:pt x="226" y="386"/>
                  </a:lnTo>
                  <a:lnTo>
                    <a:pt x="238" y="360"/>
                  </a:lnTo>
                  <a:lnTo>
                    <a:pt x="254" y="334"/>
                  </a:lnTo>
                  <a:lnTo>
                    <a:pt x="272" y="312"/>
                  </a:lnTo>
                  <a:lnTo>
                    <a:pt x="292" y="290"/>
                  </a:lnTo>
                  <a:lnTo>
                    <a:pt x="312" y="270"/>
                  </a:lnTo>
                  <a:lnTo>
                    <a:pt x="336" y="252"/>
                  </a:lnTo>
                  <a:lnTo>
                    <a:pt x="360" y="238"/>
                  </a:lnTo>
                  <a:lnTo>
                    <a:pt x="388" y="224"/>
                  </a:lnTo>
                  <a:lnTo>
                    <a:pt x="414" y="214"/>
                  </a:lnTo>
                  <a:lnTo>
                    <a:pt x="444" y="208"/>
                  </a:lnTo>
                  <a:lnTo>
                    <a:pt x="474" y="202"/>
                  </a:lnTo>
                  <a:lnTo>
                    <a:pt x="504" y="202"/>
                  </a:lnTo>
                  <a:lnTo>
                    <a:pt x="536" y="202"/>
                  </a:lnTo>
                  <a:lnTo>
                    <a:pt x="566" y="208"/>
                  </a:lnTo>
                  <a:lnTo>
                    <a:pt x="594" y="214"/>
                  </a:lnTo>
                  <a:lnTo>
                    <a:pt x="622" y="224"/>
                  </a:lnTo>
                  <a:lnTo>
                    <a:pt x="650" y="238"/>
                  </a:lnTo>
                  <a:lnTo>
                    <a:pt x="674" y="252"/>
                  </a:lnTo>
                  <a:lnTo>
                    <a:pt x="698" y="270"/>
                  </a:lnTo>
                  <a:lnTo>
                    <a:pt x="718" y="290"/>
                  </a:lnTo>
                  <a:lnTo>
                    <a:pt x="738" y="312"/>
                  </a:lnTo>
                  <a:lnTo>
                    <a:pt x="756" y="334"/>
                  </a:lnTo>
                  <a:lnTo>
                    <a:pt x="770" y="360"/>
                  </a:lnTo>
                  <a:lnTo>
                    <a:pt x="784" y="386"/>
                  </a:lnTo>
                  <a:lnTo>
                    <a:pt x="794" y="414"/>
                  </a:lnTo>
                  <a:lnTo>
                    <a:pt x="802" y="442"/>
                  </a:lnTo>
                  <a:lnTo>
                    <a:pt x="806" y="472"/>
                  </a:lnTo>
                  <a:lnTo>
                    <a:pt x="808" y="504"/>
                  </a:lnTo>
                  <a:lnTo>
                    <a:pt x="806" y="534"/>
                  </a:lnTo>
                  <a:lnTo>
                    <a:pt x="802" y="564"/>
                  </a:lnTo>
                  <a:lnTo>
                    <a:pt x="794" y="594"/>
                  </a:lnTo>
                  <a:lnTo>
                    <a:pt x="784" y="622"/>
                  </a:lnTo>
                  <a:lnTo>
                    <a:pt x="770" y="648"/>
                  </a:lnTo>
                  <a:lnTo>
                    <a:pt x="756" y="672"/>
                  </a:lnTo>
                  <a:lnTo>
                    <a:pt x="738" y="696"/>
                  </a:lnTo>
                  <a:lnTo>
                    <a:pt x="718" y="718"/>
                  </a:lnTo>
                  <a:lnTo>
                    <a:pt x="698" y="738"/>
                  </a:lnTo>
                  <a:lnTo>
                    <a:pt x="674" y="754"/>
                  </a:lnTo>
                  <a:lnTo>
                    <a:pt x="650" y="770"/>
                  </a:lnTo>
                  <a:lnTo>
                    <a:pt x="622" y="782"/>
                  </a:lnTo>
                  <a:lnTo>
                    <a:pt x="594" y="792"/>
                  </a:lnTo>
                  <a:lnTo>
                    <a:pt x="566" y="800"/>
                  </a:lnTo>
                  <a:lnTo>
                    <a:pt x="536" y="804"/>
                  </a:lnTo>
                  <a:lnTo>
                    <a:pt x="504" y="806"/>
                  </a:ln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19050" cap="rnd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674"/>
            <p:cNvSpPr>
              <a:spLocks noEditPoints="1"/>
            </p:cNvSpPr>
            <p:nvPr/>
          </p:nvSpPr>
          <p:spPr bwMode="auto">
            <a:xfrm>
              <a:off x="8072414" y="1608580"/>
              <a:ext cx="1332773" cy="951554"/>
            </a:xfrm>
            <a:custGeom>
              <a:avLst/>
              <a:gdLst/>
              <a:ahLst/>
              <a:cxnLst>
                <a:cxn ang="0">
                  <a:pos x="902" y="432"/>
                </a:cxn>
                <a:cxn ang="0">
                  <a:pos x="892" y="390"/>
                </a:cxn>
                <a:cxn ang="0">
                  <a:pos x="836" y="274"/>
                </a:cxn>
                <a:cxn ang="0">
                  <a:pos x="736" y="172"/>
                </a:cxn>
                <a:cxn ang="0">
                  <a:pos x="660" y="132"/>
                </a:cxn>
                <a:cxn ang="0">
                  <a:pos x="576" y="106"/>
                </a:cxn>
                <a:cxn ang="0">
                  <a:pos x="434" y="106"/>
                </a:cxn>
                <a:cxn ang="0">
                  <a:pos x="390" y="116"/>
                </a:cxn>
                <a:cxn ang="0">
                  <a:pos x="274" y="172"/>
                </a:cxn>
                <a:cxn ang="0">
                  <a:pos x="174" y="274"/>
                </a:cxn>
                <a:cxn ang="0">
                  <a:pos x="132" y="348"/>
                </a:cxn>
                <a:cxn ang="0">
                  <a:pos x="108" y="432"/>
                </a:cxn>
                <a:cxn ang="0">
                  <a:pos x="108" y="574"/>
                </a:cxn>
                <a:cxn ang="0">
                  <a:pos x="118" y="618"/>
                </a:cxn>
                <a:cxn ang="0">
                  <a:pos x="174" y="734"/>
                </a:cxn>
                <a:cxn ang="0">
                  <a:pos x="274" y="834"/>
                </a:cxn>
                <a:cxn ang="0">
                  <a:pos x="350" y="876"/>
                </a:cxn>
                <a:cxn ang="0">
                  <a:pos x="434" y="900"/>
                </a:cxn>
                <a:cxn ang="0">
                  <a:pos x="576" y="900"/>
                </a:cxn>
                <a:cxn ang="0">
                  <a:pos x="620" y="890"/>
                </a:cxn>
                <a:cxn ang="0">
                  <a:pos x="736" y="834"/>
                </a:cxn>
                <a:cxn ang="0">
                  <a:pos x="836" y="734"/>
                </a:cxn>
                <a:cxn ang="0">
                  <a:pos x="878" y="658"/>
                </a:cxn>
                <a:cxn ang="0">
                  <a:pos x="902" y="574"/>
                </a:cxn>
                <a:cxn ang="0">
                  <a:pos x="504" y="806"/>
                </a:cxn>
                <a:cxn ang="0">
                  <a:pos x="414" y="792"/>
                </a:cxn>
                <a:cxn ang="0">
                  <a:pos x="336" y="754"/>
                </a:cxn>
                <a:cxn ang="0">
                  <a:pos x="272" y="696"/>
                </a:cxn>
                <a:cxn ang="0">
                  <a:pos x="226" y="622"/>
                </a:cxn>
                <a:cxn ang="0">
                  <a:pos x="204" y="534"/>
                </a:cxn>
                <a:cxn ang="0">
                  <a:pos x="204" y="472"/>
                </a:cxn>
                <a:cxn ang="0">
                  <a:pos x="226" y="386"/>
                </a:cxn>
                <a:cxn ang="0">
                  <a:pos x="272" y="312"/>
                </a:cxn>
                <a:cxn ang="0">
                  <a:pos x="336" y="252"/>
                </a:cxn>
                <a:cxn ang="0">
                  <a:pos x="414" y="214"/>
                </a:cxn>
                <a:cxn ang="0">
                  <a:pos x="504" y="202"/>
                </a:cxn>
                <a:cxn ang="0">
                  <a:pos x="566" y="208"/>
                </a:cxn>
                <a:cxn ang="0">
                  <a:pos x="650" y="238"/>
                </a:cxn>
                <a:cxn ang="0">
                  <a:pos x="718" y="290"/>
                </a:cxn>
                <a:cxn ang="0">
                  <a:pos x="770" y="360"/>
                </a:cxn>
                <a:cxn ang="0">
                  <a:pos x="802" y="442"/>
                </a:cxn>
                <a:cxn ang="0">
                  <a:pos x="808" y="504"/>
                </a:cxn>
                <a:cxn ang="0">
                  <a:pos x="794" y="594"/>
                </a:cxn>
                <a:cxn ang="0">
                  <a:pos x="756" y="672"/>
                </a:cxn>
                <a:cxn ang="0">
                  <a:pos x="698" y="738"/>
                </a:cxn>
                <a:cxn ang="0">
                  <a:pos x="622" y="782"/>
                </a:cxn>
                <a:cxn ang="0">
                  <a:pos x="536" y="804"/>
                </a:cxn>
              </a:cxnLst>
              <a:rect l="0" t="0" r="r" b="b"/>
              <a:pathLst>
                <a:path w="1010" h="1008">
                  <a:moveTo>
                    <a:pt x="1010" y="574"/>
                  </a:moveTo>
                  <a:lnTo>
                    <a:pt x="1010" y="432"/>
                  </a:lnTo>
                  <a:lnTo>
                    <a:pt x="902" y="432"/>
                  </a:lnTo>
                  <a:lnTo>
                    <a:pt x="902" y="432"/>
                  </a:lnTo>
                  <a:lnTo>
                    <a:pt x="898" y="410"/>
                  </a:lnTo>
                  <a:lnTo>
                    <a:pt x="892" y="390"/>
                  </a:lnTo>
                  <a:lnTo>
                    <a:pt x="878" y="348"/>
                  </a:lnTo>
                  <a:lnTo>
                    <a:pt x="858" y="310"/>
                  </a:lnTo>
                  <a:lnTo>
                    <a:pt x="836" y="274"/>
                  </a:lnTo>
                  <a:lnTo>
                    <a:pt x="912" y="198"/>
                  </a:lnTo>
                  <a:lnTo>
                    <a:pt x="812" y="96"/>
                  </a:lnTo>
                  <a:lnTo>
                    <a:pt x="736" y="172"/>
                  </a:lnTo>
                  <a:lnTo>
                    <a:pt x="736" y="172"/>
                  </a:lnTo>
                  <a:lnTo>
                    <a:pt x="698" y="150"/>
                  </a:lnTo>
                  <a:lnTo>
                    <a:pt x="660" y="132"/>
                  </a:lnTo>
                  <a:lnTo>
                    <a:pt x="620" y="116"/>
                  </a:lnTo>
                  <a:lnTo>
                    <a:pt x="598" y="112"/>
                  </a:lnTo>
                  <a:lnTo>
                    <a:pt x="576" y="106"/>
                  </a:lnTo>
                  <a:lnTo>
                    <a:pt x="576" y="0"/>
                  </a:lnTo>
                  <a:lnTo>
                    <a:pt x="434" y="0"/>
                  </a:lnTo>
                  <a:lnTo>
                    <a:pt x="434" y="106"/>
                  </a:lnTo>
                  <a:lnTo>
                    <a:pt x="434" y="106"/>
                  </a:lnTo>
                  <a:lnTo>
                    <a:pt x="412" y="112"/>
                  </a:lnTo>
                  <a:lnTo>
                    <a:pt x="390" y="116"/>
                  </a:lnTo>
                  <a:lnTo>
                    <a:pt x="350" y="132"/>
                  </a:lnTo>
                  <a:lnTo>
                    <a:pt x="310" y="150"/>
                  </a:lnTo>
                  <a:lnTo>
                    <a:pt x="274" y="172"/>
                  </a:lnTo>
                  <a:lnTo>
                    <a:pt x="198" y="96"/>
                  </a:lnTo>
                  <a:lnTo>
                    <a:pt x="98" y="198"/>
                  </a:lnTo>
                  <a:lnTo>
                    <a:pt x="174" y="274"/>
                  </a:lnTo>
                  <a:lnTo>
                    <a:pt x="174" y="274"/>
                  </a:lnTo>
                  <a:lnTo>
                    <a:pt x="152" y="310"/>
                  </a:lnTo>
                  <a:lnTo>
                    <a:pt x="132" y="348"/>
                  </a:lnTo>
                  <a:lnTo>
                    <a:pt x="118" y="390"/>
                  </a:lnTo>
                  <a:lnTo>
                    <a:pt x="112" y="410"/>
                  </a:lnTo>
                  <a:lnTo>
                    <a:pt x="108" y="432"/>
                  </a:lnTo>
                  <a:lnTo>
                    <a:pt x="0" y="432"/>
                  </a:lnTo>
                  <a:lnTo>
                    <a:pt x="0" y="574"/>
                  </a:lnTo>
                  <a:lnTo>
                    <a:pt x="108" y="574"/>
                  </a:lnTo>
                  <a:lnTo>
                    <a:pt x="108" y="574"/>
                  </a:lnTo>
                  <a:lnTo>
                    <a:pt x="112" y="596"/>
                  </a:lnTo>
                  <a:lnTo>
                    <a:pt x="118" y="618"/>
                  </a:lnTo>
                  <a:lnTo>
                    <a:pt x="132" y="658"/>
                  </a:lnTo>
                  <a:lnTo>
                    <a:pt x="152" y="698"/>
                  </a:lnTo>
                  <a:lnTo>
                    <a:pt x="174" y="734"/>
                  </a:lnTo>
                  <a:lnTo>
                    <a:pt x="98" y="810"/>
                  </a:lnTo>
                  <a:lnTo>
                    <a:pt x="198" y="910"/>
                  </a:lnTo>
                  <a:lnTo>
                    <a:pt x="274" y="834"/>
                  </a:lnTo>
                  <a:lnTo>
                    <a:pt x="274" y="834"/>
                  </a:lnTo>
                  <a:lnTo>
                    <a:pt x="310" y="858"/>
                  </a:lnTo>
                  <a:lnTo>
                    <a:pt x="350" y="876"/>
                  </a:lnTo>
                  <a:lnTo>
                    <a:pt x="390" y="890"/>
                  </a:lnTo>
                  <a:lnTo>
                    <a:pt x="412" y="896"/>
                  </a:lnTo>
                  <a:lnTo>
                    <a:pt x="434" y="900"/>
                  </a:lnTo>
                  <a:lnTo>
                    <a:pt x="434" y="1008"/>
                  </a:lnTo>
                  <a:lnTo>
                    <a:pt x="576" y="1008"/>
                  </a:lnTo>
                  <a:lnTo>
                    <a:pt x="576" y="900"/>
                  </a:lnTo>
                  <a:lnTo>
                    <a:pt x="576" y="900"/>
                  </a:lnTo>
                  <a:lnTo>
                    <a:pt x="598" y="896"/>
                  </a:lnTo>
                  <a:lnTo>
                    <a:pt x="620" y="890"/>
                  </a:lnTo>
                  <a:lnTo>
                    <a:pt x="660" y="876"/>
                  </a:lnTo>
                  <a:lnTo>
                    <a:pt x="698" y="858"/>
                  </a:lnTo>
                  <a:lnTo>
                    <a:pt x="736" y="834"/>
                  </a:lnTo>
                  <a:lnTo>
                    <a:pt x="812" y="910"/>
                  </a:lnTo>
                  <a:lnTo>
                    <a:pt x="912" y="810"/>
                  </a:lnTo>
                  <a:lnTo>
                    <a:pt x="836" y="734"/>
                  </a:lnTo>
                  <a:lnTo>
                    <a:pt x="836" y="734"/>
                  </a:lnTo>
                  <a:lnTo>
                    <a:pt x="858" y="698"/>
                  </a:lnTo>
                  <a:lnTo>
                    <a:pt x="878" y="658"/>
                  </a:lnTo>
                  <a:lnTo>
                    <a:pt x="892" y="618"/>
                  </a:lnTo>
                  <a:lnTo>
                    <a:pt x="898" y="596"/>
                  </a:lnTo>
                  <a:lnTo>
                    <a:pt x="902" y="574"/>
                  </a:lnTo>
                  <a:lnTo>
                    <a:pt x="1010" y="574"/>
                  </a:lnTo>
                  <a:close/>
                  <a:moveTo>
                    <a:pt x="504" y="806"/>
                  </a:moveTo>
                  <a:lnTo>
                    <a:pt x="504" y="806"/>
                  </a:lnTo>
                  <a:lnTo>
                    <a:pt x="474" y="804"/>
                  </a:lnTo>
                  <a:lnTo>
                    <a:pt x="444" y="800"/>
                  </a:lnTo>
                  <a:lnTo>
                    <a:pt x="414" y="792"/>
                  </a:lnTo>
                  <a:lnTo>
                    <a:pt x="388" y="782"/>
                  </a:lnTo>
                  <a:lnTo>
                    <a:pt x="360" y="770"/>
                  </a:lnTo>
                  <a:lnTo>
                    <a:pt x="336" y="754"/>
                  </a:lnTo>
                  <a:lnTo>
                    <a:pt x="312" y="738"/>
                  </a:lnTo>
                  <a:lnTo>
                    <a:pt x="292" y="718"/>
                  </a:lnTo>
                  <a:lnTo>
                    <a:pt x="272" y="696"/>
                  </a:lnTo>
                  <a:lnTo>
                    <a:pt x="254" y="672"/>
                  </a:lnTo>
                  <a:lnTo>
                    <a:pt x="238" y="648"/>
                  </a:lnTo>
                  <a:lnTo>
                    <a:pt x="226" y="622"/>
                  </a:lnTo>
                  <a:lnTo>
                    <a:pt x="216" y="594"/>
                  </a:lnTo>
                  <a:lnTo>
                    <a:pt x="208" y="564"/>
                  </a:lnTo>
                  <a:lnTo>
                    <a:pt x="204" y="534"/>
                  </a:lnTo>
                  <a:lnTo>
                    <a:pt x="202" y="504"/>
                  </a:lnTo>
                  <a:lnTo>
                    <a:pt x="202" y="504"/>
                  </a:lnTo>
                  <a:lnTo>
                    <a:pt x="204" y="472"/>
                  </a:lnTo>
                  <a:lnTo>
                    <a:pt x="208" y="442"/>
                  </a:lnTo>
                  <a:lnTo>
                    <a:pt x="216" y="414"/>
                  </a:lnTo>
                  <a:lnTo>
                    <a:pt x="226" y="386"/>
                  </a:lnTo>
                  <a:lnTo>
                    <a:pt x="238" y="360"/>
                  </a:lnTo>
                  <a:lnTo>
                    <a:pt x="254" y="334"/>
                  </a:lnTo>
                  <a:lnTo>
                    <a:pt x="272" y="312"/>
                  </a:lnTo>
                  <a:lnTo>
                    <a:pt x="292" y="290"/>
                  </a:lnTo>
                  <a:lnTo>
                    <a:pt x="312" y="270"/>
                  </a:lnTo>
                  <a:lnTo>
                    <a:pt x="336" y="252"/>
                  </a:lnTo>
                  <a:lnTo>
                    <a:pt x="360" y="238"/>
                  </a:lnTo>
                  <a:lnTo>
                    <a:pt x="388" y="224"/>
                  </a:lnTo>
                  <a:lnTo>
                    <a:pt x="414" y="214"/>
                  </a:lnTo>
                  <a:lnTo>
                    <a:pt x="444" y="208"/>
                  </a:lnTo>
                  <a:lnTo>
                    <a:pt x="474" y="202"/>
                  </a:lnTo>
                  <a:lnTo>
                    <a:pt x="504" y="202"/>
                  </a:lnTo>
                  <a:lnTo>
                    <a:pt x="504" y="202"/>
                  </a:lnTo>
                  <a:lnTo>
                    <a:pt x="536" y="202"/>
                  </a:lnTo>
                  <a:lnTo>
                    <a:pt x="566" y="208"/>
                  </a:lnTo>
                  <a:lnTo>
                    <a:pt x="594" y="214"/>
                  </a:lnTo>
                  <a:lnTo>
                    <a:pt x="622" y="224"/>
                  </a:lnTo>
                  <a:lnTo>
                    <a:pt x="650" y="238"/>
                  </a:lnTo>
                  <a:lnTo>
                    <a:pt x="674" y="252"/>
                  </a:lnTo>
                  <a:lnTo>
                    <a:pt x="698" y="270"/>
                  </a:lnTo>
                  <a:lnTo>
                    <a:pt x="718" y="290"/>
                  </a:lnTo>
                  <a:lnTo>
                    <a:pt x="738" y="312"/>
                  </a:lnTo>
                  <a:lnTo>
                    <a:pt x="756" y="334"/>
                  </a:lnTo>
                  <a:lnTo>
                    <a:pt x="770" y="360"/>
                  </a:lnTo>
                  <a:lnTo>
                    <a:pt x="784" y="386"/>
                  </a:lnTo>
                  <a:lnTo>
                    <a:pt x="794" y="414"/>
                  </a:lnTo>
                  <a:lnTo>
                    <a:pt x="802" y="442"/>
                  </a:lnTo>
                  <a:lnTo>
                    <a:pt x="806" y="472"/>
                  </a:lnTo>
                  <a:lnTo>
                    <a:pt x="808" y="504"/>
                  </a:lnTo>
                  <a:lnTo>
                    <a:pt x="808" y="504"/>
                  </a:lnTo>
                  <a:lnTo>
                    <a:pt x="806" y="534"/>
                  </a:lnTo>
                  <a:lnTo>
                    <a:pt x="802" y="564"/>
                  </a:lnTo>
                  <a:lnTo>
                    <a:pt x="794" y="594"/>
                  </a:lnTo>
                  <a:lnTo>
                    <a:pt x="784" y="622"/>
                  </a:lnTo>
                  <a:lnTo>
                    <a:pt x="770" y="648"/>
                  </a:lnTo>
                  <a:lnTo>
                    <a:pt x="756" y="672"/>
                  </a:lnTo>
                  <a:lnTo>
                    <a:pt x="738" y="696"/>
                  </a:lnTo>
                  <a:lnTo>
                    <a:pt x="718" y="718"/>
                  </a:lnTo>
                  <a:lnTo>
                    <a:pt x="698" y="738"/>
                  </a:lnTo>
                  <a:lnTo>
                    <a:pt x="674" y="754"/>
                  </a:lnTo>
                  <a:lnTo>
                    <a:pt x="650" y="770"/>
                  </a:lnTo>
                  <a:lnTo>
                    <a:pt x="622" y="782"/>
                  </a:lnTo>
                  <a:lnTo>
                    <a:pt x="594" y="792"/>
                  </a:lnTo>
                  <a:lnTo>
                    <a:pt x="566" y="800"/>
                  </a:lnTo>
                  <a:lnTo>
                    <a:pt x="536" y="804"/>
                  </a:lnTo>
                  <a:lnTo>
                    <a:pt x="504" y="806"/>
                  </a:lnTo>
                  <a:lnTo>
                    <a:pt x="504" y="806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66667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 w="19050" cap="rnd">
              <a:noFill/>
              <a:prstDash val="sysDot"/>
              <a:round/>
              <a:headEnd/>
              <a:tailEnd/>
            </a:ln>
            <a:effectLst/>
            <a:scene3d>
              <a:camera prst="legacyObliqu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</a:sp3d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grpSp>
          <p:nvGrpSpPr>
            <p:cNvPr id="33" name="Group 685"/>
            <p:cNvGrpSpPr>
              <a:grpSpLocks/>
            </p:cNvGrpSpPr>
            <p:nvPr/>
          </p:nvGrpSpPr>
          <p:grpSpPr bwMode="auto">
            <a:xfrm>
              <a:off x="8372178" y="1818568"/>
              <a:ext cx="733246" cy="533047"/>
              <a:chOff x="793" y="1298"/>
              <a:chExt cx="1860" cy="1338"/>
            </a:xfrm>
          </p:grpSpPr>
          <p:sp>
            <p:nvSpPr>
              <p:cNvPr id="48" name="Oval 686"/>
              <p:cNvSpPr>
                <a:spLocks noChangeArrowheads="1"/>
              </p:cNvSpPr>
              <p:nvPr/>
            </p:nvSpPr>
            <p:spPr bwMode="auto">
              <a:xfrm>
                <a:off x="793" y="1298"/>
                <a:ext cx="1860" cy="1338"/>
              </a:xfrm>
              <a:prstGeom prst="ellipse">
                <a:avLst/>
              </a:prstGeom>
              <a:gradFill rotWithShape="1">
                <a:gsLst>
                  <a:gs pos="0">
                    <a:srgbClr val="BEBEBE"/>
                  </a:gs>
                  <a:gs pos="100000">
                    <a:srgbClr val="4D4D4D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Times New Roman" pitchFamily="18" charset="0"/>
                </a:endParaRPr>
              </a:p>
            </p:txBody>
          </p:sp>
          <p:sp>
            <p:nvSpPr>
              <p:cNvPr id="49" name="Freeform 687"/>
              <p:cNvSpPr>
                <a:spLocks/>
              </p:cNvSpPr>
              <p:nvPr/>
            </p:nvSpPr>
            <p:spPr bwMode="auto">
              <a:xfrm>
                <a:off x="839" y="1321"/>
                <a:ext cx="1769" cy="624"/>
              </a:xfrm>
              <a:custGeom>
                <a:avLst/>
                <a:gdLst>
                  <a:gd name="T0" fmla="*/ 0 w 3456"/>
                  <a:gd name="T1" fmla="*/ 0 h 1728"/>
                  <a:gd name="T2" fmla="*/ 1 w 3456"/>
                  <a:gd name="T3" fmla="*/ 0 h 1728"/>
                  <a:gd name="T4" fmla="*/ 1 w 3456"/>
                  <a:gd name="T5" fmla="*/ 0 h 1728"/>
                  <a:gd name="T6" fmla="*/ 1 w 3456"/>
                  <a:gd name="T7" fmla="*/ 0 h 1728"/>
                  <a:gd name="T8" fmla="*/ 1 w 3456"/>
                  <a:gd name="T9" fmla="*/ 0 h 1728"/>
                  <a:gd name="T10" fmla="*/ 1 w 3456"/>
                  <a:gd name="T11" fmla="*/ 0 h 1728"/>
                  <a:gd name="T12" fmla="*/ 1 w 3456"/>
                  <a:gd name="T13" fmla="*/ 0 h 1728"/>
                  <a:gd name="T14" fmla="*/ 1 w 3456"/>
                  <a:gd name="T15" fmla="*/ 0 h 1728"/>
                  <a:gd name="T16" fmla="*/ 1 w 3456"/>
                  <a:gd name="T17" fmla="*/ 0 h 1728"/>
                  <a:gd name="T18" fmla="*/ 1 w 3456"/>
                  <a:gd name="T19" fmla="*/ 0 h 1728"/>
                  <a:gd name="T20" fmla="*/ 1 w 3456"/>
                  <a:gd name="T21" fmla="*/ 0 h 1728"/>
                  <a:gd name="T22" fmla="*/ 1 w 3456"/>
                  <a:gd name="T23" fmla="*/ 0 h 1728"/>
                  <a:gd name="T24" fmla="*/ 1 w 3456"/>
                  <a:gd name="T25" fmla="*/ 0 h 1728"/>
                  <a:gd name="T26" fmla="*/ 1 w 3456"/>
                  <a:gd name="T27" fmla="*/ 0 h 1728"/>
                  <a:gd name="T28" fmla="*/ 1 w 3456"/>
                  <a:gd name="T29" fmla="*/ 0 h 1728"/>
                  <a:gd name="T30" fmla="*/ 1 w 3456"/>
                  <a:gd name="T31" fmla="*/ 0 h 1728"/>
                  <a:gd name="T32" fmla="*/ 1 w 3456"/>
                  <a:gd name="T33" fmla="*/ 0 h 1728"/>
                  <a:gd name="T34" fmla="*/ 2 w 3456"/>
                  <a:gd name="T35" fmla="*/ 0 h 1728"/>
                  <a:gd name="T36" fmla="*/ 2 w 3456"/>
                  <a:gd name="T37" fmla="*/ 0 h 1728"/>
                  <a:gd name="T38" fmla="*/ 2 w 3456"/>
                  <a:gd name="T39" fmla="*/ 0 h 1728"/>
                  <a:gd name="T40" fmla="*/ 2 w 3456"/>
                  <a:gd name="T41" fmla="*/ 0 h 1728"/>
                  <a:gd name="T42" fmla="*/ 2 w 3456"/>
                  <a:gd name="T43" fmla="*/ 0 h 1728"/>
                  <a:gd name="T44" fmla="*/ 2 w 3456"/>
                  <a:gd name="T45" fmla="*/ 0 h 1728"/>
                  <a:gd name="T46" fmla="*/ 2 w 3456"/>
                  <a:gd name="T47" fmla="*/ 0 h 1728"/>
                  <a:gd name="T48" fmla="*/ 2 w 3456"/>
                  <a:gd name="T49" fmla="*/ 0 h 1728"/>
                  <a:gd name="T50" fmla="*/ 2 w 3456"/>
                  <a:gd name="T51" fmla="*/ 0 h 1728"/>
                  <a:gd name="T52" fmla="*/ 2 w 3456"/>
                  <a:gd name="T53" fmla="*/ 0 h 1728"/>
                  <a:gd name="T54" fmla="*/ 2 w 3456"/>
                  <a:gd name="T55" fmla="*/ 0 h 1728"/>
                  <a:gd name="T56" fmla="*/ 2 w 3456"/>
                  <a:gd name="T57" fmla="*/ 0 h 1728"/>
                  <a:gd name="T58" fmla="*/ 2 w 3456"/>
                  <a:gd name="T59" fmla="*/ 0 h 1728"/>
                  <a:gd name="T60" fmla="*/ 2 w 3456"/>
                  <a:gd name="T61" fmla="*/ 0 h 1728"/>
                  <a:gd name="T62" fmla="*/ 2 w 3456"/>
                  <a:gd name="T63" fmla="*/ 0 h 1728"/>
                  <a:gd name="T64" fmla="*/ 2 w 3456"/>
                  <a:gd name="T65" fmla="*/ 0 h 1728"/>
                  <a:gd name="T66" fmla="*/ 0 w 3456"/>
                  <a:gd name="T67" fmla="*/ 0 h 17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56"/>
                  <a:gd name="T103" fmla="*/ 0 h 1728"/>
                  <a:gd name="T104" fmla="*/ 3456 w 3456"/>
                  <a:gd name="T105" fmla="*/ 1728 h 17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56" h="1728">
                    <a:moveTo>
                      <a:pt x="0" y="1728"/>
                    </a:moveTo>
                    <a:lnTo>
                      <a:pt x="0" y="1728"/>
                    </a:lnTo>
                    <a:lnTo>
                      <a:pt x="2" y="1638"/>
                    </a:lnTo>
                    <a:lnTo>
                      <a:pt x="10" y="1552"/>
                    </a:lnTo>
                    <a:lnTo>
                      <a:pt x="20" y="1464"/>
                    </a:lnTo>
                    <a:lnTo>
                      <a:pt x="36" y="1380"/>
                    </a:lnTo>
                    <a:lnTo>
                      <a:pt x="54" y="1296"/>
                    </a:lnTo>
                    <a:lnTo>
                      <a:pt x="78" y="1214"/>
                    </a:lnTo>
                    <a:lnTo>
                      <a:pt x="106" y="1134"/>
                    </a:lnTo>
                    <a:lnTo>
                      <a:pt x="136" y="1056"/>
                    </a:lnTo>
                    <a:lnTo>
                      <a:pt x="170" y="978"/>
                    </a:lnTo>
                    <a:lnTo>
                      <a:pt x="208" y="904"/>
                    </a:lnTo>
                    <a:lnTo>
                      <a:pt x="250" y="832"/>
                    </a:lnTo>
                    <a:lnTo>
                      <a:pt x="296" y="762"/>
                    </a:lnTo>
                    <a:lnTo>
                      <a:pt x="344" y="694"/>
                    </a:lnTo>
                    <a:lnTo>
                      <a:pt x="394" y="628"/>
                    </a:lnTo>
                    <a:lnTo>
                      <a:pt x="450" y="566"/>
                    </a:lnTo>
                    <a:lnTo>
                      <a:pt x="506" y="506"/>
                    </a:lnTo>
                    <a:lnTo>
                      <a:pt x="566" y="448"/>
                    </a:lnTo>
                    <a:lnTo>
                      <a:pt x="630" y="394"/>
                    </a:lnTo>
                    <a:lnTo>
                      <a:pt x="694" y="344"/>
                    </a:lnTo>
                    <a:lnTo>
                      <a:pt x="762" y="296"/>
                    </a:lnTo>
                    <a:lnTo>
                      <a:pt x="832" y="250"/>
                    </a:lnTo>
                    <a:lnTo>
                      <a:pt x="904" y="208"/>
                    </a:lnTo>
                    <a:lnTo>
                      <a:pt x="978" y="170"/>
                    </a:lnTo>
                    <a:lnTo>
                      <a:pt x="1056" y="136"/>
                    </a:lnTo>
                    <a:lnTo>
                      <a:pt x="1134" y="106"/>
                    </a:lnTo>
                    <a:lnTo>
                      <a:pt x="1214" y="78"/>
                    </a:lnTo>
                    <a:lnTo>
                      <a:pt x="1296" y="54"/>
                    </a:lnTo>
                    <a:lnTo>
                      <a:pt x="1380" y="36"/>
                    </a:lnTo>
                    <a:lnTo>
                      <a:pt x="1464" y="20"/>
                    </a:lnTo>
                    <a:lnTo>
                      <a:pt x="1552" y="10"/>
                    </a:lnTo>
                    <a:lnTo>
                      <a:pt x="1640" y="2"/>
                    </a:lnTo>
                    <a:lnTo>
                      <a:pt x="1728" y="0"/>
                    </a:lnTo>
                    <a:lnTo>
                      <a:pt x="1816" y="2"/>
                    </a:lnTo>
                    <a:lnTo>
                      <a:pt x="1904" y="10"/>
                    </a:lnTo>
                    <a:lnTo>
                      <a:pt x="1992" y="20"/>
                    </a:lnTo>
                    <a:lnTo>
                      <a:pt x="2076" y="36"/>
                    </a:lnTo>
                    <a:lnTo>
                      <a:pt x="2160" y="54"/>
                    </a:lnTo>
                    <a:lnTo>
                      <a:pt x="2242" y="78"/>
                    </a:lnTo>
                    <a:lnTo>
                      <a:pt x="2322" y="106"/>
                    </a:lnTo>
                    <a:lnTo>
                      <a:pt x="2400" y="136"/>
                    </a:lnTo>
                    <a:lnTo>
                      <a:pt x="2478" y="170"/>
                    </a:lnTo>
                    <a:lnTo>
                      <a:pt x="2552" y="208"/>
                    </a:lnTo>
                    <a:lnTo>
                      <a:pt x="2624" y="250"/>
                    </a:lnTo>
                    <a:lnTo>
                      <a:pt x="2694" y="296"/>
                    </a:lnTo>
                    <a:lnTo>
                      <a:pt x="2762" y="344"/>
                    </a:lnTo>
                    <a:lnTo>
                      <a:pt x="2826" y="394"/>
                    </a:lnTo>
                    <a:lnTo>
                      <a:pt x="2890" y="448"/>
                    </a:lnTo>
                    <a:lnTo>
                      <a:pt x="2950" y="506"/>
                    </a:lnTo>
                    <a:lnTo>
                      <a:pt x="3006" y="566"/>
                    </a:lnTo>
                    <a:lnTo>
                      <a:pt x="3062" y="628"/>
                    </a:lnTo>
                    <a:lnTo>
                      <a:pt x="3112" y="694"/>
                    </a:lnTo>
                    <a:lnTo>
                      <a:pt x="3160" y="762"/>
                    </a:lnTo>
                    <a:lnTo>
                      <a:pt x="3206" y="832"/>
                    </a:lnTo>
                    <a:lnTo>
                      <a:pt x="3248" y="904"/>
                    </a:lnTo>
                    <a:lnTo>
                      <a:pt x="3286" y="978"/>
                    </a:lnTo>
                    <a:lnTo>
                      <a:pt x="3320" y="1056"/>
                    </a:lnTo>
                    <a:lnTo>
                      <a:pt x="3350" y="1134"/>
                    </a:lnTo>
                    <a:lnTo>
                      <a:pt x="3378" y="1214"/>
                    </a:lnTo>
                    <a:lnTo>
                      <a:pt x="3402" y="1296"/>
                    </a:lnTo>
                    <a:lnTo>
                      <a:pt x="3420" y="1380"/>
                    </a:lnTo>
                    <a:lnTo>
                      <a:pt x="3436" y="1464"/>
                    </a:lnTo>
                    <a:lnTo>
                      <a:pt x="3446" y="1552"/>
                    </a:lnTo>
                    <a:lnTo>
                      <a:pt x="3454" y="1638"/>
                    </a:lnTo>
                    <a:lnTo>
                      <a:pt x="3456" y="1728"/>
                    </a:lnTo>
                    <a:lnTo>
                      <a:pt x="0" y="17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" name="Text Box 692"/>
            <p:cNvSpPr txBox="1">
              <a:spLocks noChangeArrowheads="1"/>
            </p:cNvSpPr>
            <p:nvPr/>
          </p:nvSpPr>
          <p:spPr bwMode="auto">
            <a:xfrm>
              <a:off x="8338381" y="1974699"/>
              <a:ext cx="83316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ko-KR" sz="1200" dirty="0">
                  <a:solidFill>
                    <a:schemeClr val="bg1"/>
                  </a:solidFill>
                  <a:latin typeface="Arial Black" pitchFamily="34" charset="0"/>
                  <a:cs typeface="Times New Roman" pitchFamily="18" charset="0"/>
                </a:rPr>
                <a:t>ООП</a:t>
              </a:r>
              <a:endParaRPr lang="en-US" altLang="ko-KR" sz="120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457200" y="720210"/>
            <a:ext cx="2476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Нормативно – правовое обеспечение ВО 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Пользователь\Рабочий стол\Фото для календаря\engine-clip-art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1" y="3979069"/>
            <a:ext cx="3838574" cy="2878931"/>
          </a:xfrm>
          <a:prstGeom prst="rect">
            <a:avLst/>
          </a:prstGeom>
          <a:noFill/>
        </p:spPr>
      </p:pic>
      <p:sp>
        <p:nvSpPr>
          <p:cNvPr id="97" name="圆角矩形 3"/>
          <p:cNvSpPr/>
          <p:nvPr/>
        </p:nvSpPr>
        <p:spPr>
          <a:xfrm>
            <a:off x="9625571" y="674651"/>
            <a:ext cx="2328741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800" b="1" dirty="0" smtClean="0">
                <a:solidFill>
                  <a:srgbClr val="0070C0"/>
                </a:solidFill>
                <a:latin typeface="Helvetica" pitchFamily="34" charset="0"/>
                <a:ea typeface="微软雅黑" panose="020B0503020204020204" pitchFamily="34" charset="-122"/>
                <a:hlinkClick r:id="rId3"/>
              </a:rPr>
              <a:t>ПООП.РФ</a:t>
            </a:r>
            <a:endParaRPr lang="zh-CN" altLang="en-US" sz="1800" b="1" dirty="0">
              <a:solidFill>
                <a:srgbClr val="0070C0"/>
              </a:solidFill>
              <a:latin typeface="Helvetica" pitchFamily="34" charset="0"/>
              <a:ea typeface="微软雅黑" panose="020B0503020204020204" pitchFamily="34" charset="-122"/>
            </a:endParaRPr>
          </a:p>
        </p:txBody>
      </p:sp>
      <p:sp>
        <p:nvSpPr>
          <p:cNvPr id="98" name="圆角矩形 3"/>
          <p:cNvSpPr/>
          <p:nvPr/>
        </p:nvSpPr>
        <p:spPr>
          <a:xfrm>
            <a:off x="9668915" y="1271667"/>
            <a:ext cx="2328741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 smtClean="0">
                <a:solidFill>
                  <a:srgbClr val="0070C0"/>
                </a:solidFill>
                <a:latin typeface="Helvetica" pitchFamily="34" charset="0"/>
                <a:ea typeface="微软雅黑" panose="020B0503020204020204" pitchFamily="34" charset="-122"/>
                <a:hlinkClick r:id="rId4"/>
              </a:rPr>
              <a:t>fgosvo.ru</a:t>
            </a:r>
            <a:endParaRPr lang="zh-CN" altLang="en-US" sz="1800" b="1" dirty="0">
              <a:solidFill>
                <a:srgbClr val="0070C0"/>
              </a:solidFill>
              <a:latin typeface="Helvetica" pitchFamily="34" charset="0"/>
              <a:ea typeface="微软雅黑" panose="020B0503020204020204" pitchFamily="34" charset="-122"/>
            </a:endParaRPr>
          </a:p>
        </p:txBody>
      </p:sp>
      <p:sp>
        <p:nvSpPr>
          <p:cNvPr id="99" name="圆角矩形 3"/>
          <p:cNvSpPr/>
          <p:nvPr/>
        </p:nvSpPr>
        <p:spPr>
          <a:xfrm>
            <a:off x="9670312" y="1860294"/>
            <a:ext cx="2328741" cy="494625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srgbClr val="0070C0"/>
                </a:solidFill>
                <a:latin typeface="Helvetica" pitchFamily="34" charset="0"/>
                <a:ea typeface="微软雅黑" panose="020B0503020204020204" pitchFamily="34" charset="-122"/>
              </a:rPr>
              <a:t>Реестр ПООП</a:t>
            </a:r>
            <a:endParaRPr lang="zh-CN" altLang="en-US" sz="1800" b="1" dirty="0">
              <a:solidFill>
                <a:srgbClr val="0070C0"/>
              </a:solidFill>
              <a:latin typeface="Helvetica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3808757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3715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Структура ПООП</a:t>
            </a:r>
          </a:p>
        </p:txBody>
      </p:sp>
      <p:sp>
        <p:nvSpPr>
          <p:cNvPr id="13" name="矩形 15"/>
          <p:cNvSpPr/>
          <p:nvPr/>
        </p:nvSpPr>
        <p:spPr>
          <a:xfrm>
            <a:off x="1053132" y="1534840"/>
            <a:ext cx="2663825" cy="495523"/>
          </a:xfrm>
          <a:prstGeom prst="rect">
            <a:avLst/>
          </a:prstGeom>
          <a:gradFill flip="none" rotWithShape="1">
            <a:gsLst>
              <a:gs pos="100000">
                <a:srgbClr val="0065B0"/>
              </a:gs>
              <a:gs pos="0">
                <a:srgbClr val="0065B0">
                  <a:lumMod val="75000"/>
                </a:srgbClr>
              </a:gs>
            </a:gsLst>
            <a:lin ang="8100000" scaled="0"/>
            <a:tileRect/>
          </a:gradFill>
          <a:ln w="15875" cap="flat" cmpd="sng" algn="ctr">
            <a:noFill/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prstClr val="white"/>
                </a:solidFill>
                <a:latin typeface="Arial"/>
                <a:ea typeface="微软雅黑"/>
              </a:rPr>
              <a:t>I</a:t>
            </a:r>
            <a:r>
              <a:rPr lang="ru-RU" altLang="zh-CN" sz="1200" b="1" kern="0" dirty="0">
                <a:solidFill>
                  <a:prstClr val="white"/>
                </a:solidFill>
                <a:latin typeface="Arial"/>
                <a:ea typeface="微软雅黑"/>
              </a:rPr>
              <a:t>. Общие положения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 18"/>
          <p:cNvSpPr/>
          <p:nvPr/>
        </p:nvSpPr>
        <p:spPr>
          <a:xfrm>
            <a:off x="4403724" y="1514252"/>
            <a:ext cx="2663825" cy="495523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200" b="1" kern="0" dirty="0">
                <a:solidFill>
                  <a:prstClr val="white"/>
                </a:solidFill>
                <a:latin typeface="Arial"/>
                <a:ea typeface="微软雅黑"/>
              </a:rPr>
              <a:t>Назначение  ПООП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 21"/>
          <p:cNvSpPr/>
          <p:nvPr/>
        </p:nvSpPr>
        <p:spPr>
          <a:xfrm>
            <a:off x="1060449" y="2274810"/>
            <a:ext cx="2663825" cy="495523"/>
          </a:xfrm>
          <a:prstGeom prst="rect">
            <a:avLst/>
          </a:prstGeom>
          <a:gradFill flip="none" rotWithShape="1">
            <a:gsLst>
              <a:gs pos="100000">
                <a:srgbClr val="0065B0"/>
              </a:gs>
              <a:gs pos="0">
                <a:srgbClr val="0065B0">
                  <a:lumMod val="75000"/>
                </a:srgbClr>
              </a:gs>
            </a:gsLst>
            <a:lin ang="8100000" scaled="0"/>
            <a:tileRect/>
          </a:gradFill>
          <a:ln w="15875" cap="flat" cmpd="sng" algn="ctr">
            <a:noFill/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II</a:t>
            </a:r>
            <a:r>
              <a:rPr kumimoji="0" lang="ru-RU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Общая характеристика образовательных программ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4" name="矩形 19"/>
          <p:cNvSpPr/>
          <p:nvPr/>
        </p:nvSpPr>
        <p:spPr>
          <a:xfrm>
            <a:off x="7767587" y="2276252"/>
            <a:ext cx="2663825" cy="495523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0">
                <a:srgbClr val="E0E0E0"/>
              </a:gs>
            </a:gsLst>
            <a:lin ang="8100000" scaled="0"/>
            <a:tileRect/>
          </a:gradFill>
          <a:ln w="1587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000" b="1" i="0" u="none" strike="noStrike" kern="0" cap="none" spc="0" normalizeH="0" baseline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Перечень направлений (профилей) образовательных программ, специализаций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rgbClr val="0065B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 15"/>
          <p:cNvSpPr/>
          <p:nvPr/>
        </p:nvSpPr>
        <p:spPr>
          <a:xfrm>
            <a:off x="1043607" y="3011215"/>
            <a:ext cx="2663825" cy="495523"/>
          </a:xfrm>
          <a:prstGeom prst="rect">
            <a:avLst/>
          </a:prstGeom>
          <a:gradFill flip="none" rotWithShape="1">
            <a:gsLst>
              <a:gs pos="100000">
                <a:srgbClr val="0065B0"/>
              </a:gs>
              <a:gs pos="0">
                <a:srgbClr val="0065B0">
                  <a:lumMod val="75000"/>
                </a:srgbClr>
              </a:gs>
            </a:gsLst>
            <a:lin ang="8100000" scaled="0"/>
            <a:tileRect/>
          </a:gradFill>
          <a:ln w="15875" cap="flat" cmpd="sng" algn="ctr">
            <a:noFill/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prstClr val="white"/>
                </a:solidFill>
                <a:latin typeface="Arial"/>
                <a:ea typeface="微软雅黑"/>
              </a:rPr>
              <a:t>III</a:t>
            </a:r>
            <a:r>
              <a:rPr lang="ru-RU" altLang="zh-CN" sz="1200" b="1" kern="0" dirty="0">
                <a:solidFill>
                  <a:prstClr val="white"/>
                </a:solidFill>
                <a:latin typeface="Arial"/>
                <a:ea typeface="微软雅黑"/>
              </a:rPr>
              <a:t>. Характеристика проф. деятельности выпускника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矩形 21"/>
          <p:cNvSpPr/>
          <p:nvPr/>
        </p:nvSpPr>
        <p:spPr>
          <a:xfrm>
            <a:off x="1050924" y="3751185"/>
            <a:ext cx="2663825" cy="495523"/>
          </a:xfrm>
          <a:prstGeom prst="rect">
            <a:avLst/>
          </a:prstGeom>
          <a:gradFill flip="none" rotWithShape="1">
            <a:gsLst>
              <a:gs pos="100000">
                <a:srgbClr val="0065B0"/>
              </a:gs>
              <a:gs pos="0">
                <a:srgbClr val="0065B0">
                  <a:lumMod val="75000"/>
                </a:srgbClr>
              </a:gs>
            </a:gsLst>
            <a:lin ang="8100000" scaled="0"/>
            <a:tileRect/>
          </a:gradFill>
          <a:ln w="15875" cap="flat" cmpd="sng" algn="ctr">
            <a:noFill/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IV</a:t>
            </a:r>
            <a:r>
              <a:rPr kumimoji="0" lang="ru-RU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r>
              <a:rPr kumimoji="0" lang="ru-RU" altLang="zh-CN" sz="1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Компетенции выпускников и их индикаторы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矩形 19"/>
          <p:cNvSpPr/>
          <p:nvPr/>
        </p:nvSpPr>
        <p:spPr>
          <a:xfrm>
            <a:off x="7758062" y="2990627"/>
            <a:ext cx="2663825" cy="495523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0">
                <a:srgbClr val="E0E0E0"/>
              </a:gs>
            </a:gsLst>
            <a:lin ang="8100000" scaled="0"/>
            <a:tileRect/>
          </a:gradFill>
          <a:ln w="1587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800" b="1" i="0" u="none" strike="noStrike" kern="0" cap="none" spc="0" normalizeH="0" baseline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Общее описание профессиональной деятельности выпускников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800" b="1" kern="0" dirty="0">
                <a:solidFill>
                  <a:srgbClr val="0065B0"/>
                </a:solidFill>
                <a:latin typeface="Arial"/>
                <a:ea typeface="微软雅黑"/>
              </a:rPr>
              <a:t>Перечень основных задач профессиональной деятельности выпускников</a:t>
            </a:r>
            <a:endParaRPr kumimoji="0" lang="zh-CN" altLang="en-US" sz="800" b="1" i="0" u="none" strike="noStrike" kern="0" cap="none" spc="0" normalizeH="0" baseline="0" noProof="0" dirty="0">
              <a:ln>
                <a:noFill/>
              </a:ln>
              <a:solidFill>
                <a:srgbClr val="0065B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9" name="矩形 18"/>
          <p:cNvSpPr/>
          <p:nvPr/>
        </p:nvSpPr>
        <p:spPr>
          <a:xfrm>
            <a:off x="4394199" y="3752627"/>
            <a:ext cx="2663825" cy="495523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Профессиональные компетенции, индикаторы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矩形 15"/>
          <p:cNvSpPr/>
          <p:nvPr/>
        </p:nvSpPr>
        <p:spPr>
          <a:xfrm>
            <a:off x="1043607" y="4468540"/>
            <a:ext cx="2663825" cy="495523"/>
          </a:xfrm>
          <a:prstGeom prst="rect">
            <a:avLst/>
          </a:prstGeom>
          <a:gradFill flip="none" rotWithShape="1">
            <a:gsLst>
              <a:gs pos="100000">
                <a:srgbClr val="0065B0"/>
              </a:gs>
              <a:gs pos="0">
                <a:srgbClr val="0065B0">
                  <a:lumMod val="75000"/>
                </a:srgbClr>
              </a:gs>
            </a:gsLst>
            <a:lin ang="8100000" scaled="0"/>
            <a:tileRect/>
          </a:gradFill>
          <a:ln w="15875" cap="flat" cmpd="sng" algn="ctr">
            <a:noFill/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</a:t>
            </a:r>
            <a:r>
              <a:rPr kumimoji="0" lang="ru-RU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Рекомендации по разработке ОПОП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矩形 18"/>
          <p:cNvSpPr/>
          <p:nvPr/>
        </p:nvSpPr>
        <p:spPr>
          <a:xfrm>
            <a:off x="4394199" y="4447952"/>
            <a:ext cx="2663825" cy="495523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Перечень дисциплин, модулей, практик базовой части  ПООП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900" b="1" kern="0" dirty="0">
                <a:solidFill>
                  <a:prstClr val="white"/>
                </a:solidFill>
                <a:latin typeface="Arial"/>
                <a:ea typeface="微软雅黑"/>
              </a:rPr>
              <a:t>Требования к фонду оценочных средств</a:t>
            </a: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矩形 21"/>
          <p:cNvSpPr/>
          <p:nvPr/>
        </p:nvSpPr>
        <p:spPr>
          <a:xfrm>
            <a:off x="1050924" y="5208510"/>
            <a:ext cx="2663825" cy="495523"/>
          </a:xfrm>
          <a:prstGeom prst="rect">
            <a:avLst/>
          </a:prstGeom>
          <a:gradFill flip="none" rotWithShape="1">
            <a:gsLst>
              <a:gs pos="100000">
                <a:srgbClr val="0065B0"/>
              </a:gs>
              <a:gs pos="0">
                <a:srgbClr val="0065B0">
                  <a:lumMod val="75000"/>
                </a:srgbClr>
              </a:gs>
            </a:gsLst>
            <a:lin ang="8100000" scaled="0"/>
            <a:tileRect/>
          </a:gradFill>
          <a:ln w="15875" cap="flat" cmpd="sng" algn="ctr">
            <a:noFill/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</a:t>
            </a:r>
            <a:r>
              <a:rPr kumimoji="0" lang="ru-RU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Примерная структура и содержание ОПОП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8" name="矩形 19"/>
          <p:cNvSpPr/>
          <p:nvPr/>
        </p:nvSpPr>
        <p:spPr>
          <a:xfrm>
            <a:off x="7758062" y="4876800"/>
            <a:ext cx="2663825" cy="1028700"/>
          </a:xfrm>
          <a:prstGeom prst="rect">
            <a:avLst/>
          </a:prstGeom>
          <a:gradFill flip="none" rotWithShape="1">
            <a:gsLst>
              <a:gs pos="100000">
                <a:sysClr val="window" lastClr="FFFFFF"/>
              </a:gs>
              <a:gs pos="0">
                <a:srgbClr val="E0E0E0"/>
              </a:gs>
            </a:gsLst>
            <a:lin ang="8100000" scaled="0"/>
            <a:tileRect/>
          </a:gradFill>
          <a:ln w="1587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800" b="1" i="0" u="none" strike="noStrike" kern="0" cap="none" spc="0" normalizeH="0" baseline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Примерный учебный план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800" b="1" kern="0" dirty="0">
                <a:solidFill>
                  <a:srgbClr val="0065B0"/>
                </a:solidFill>
                <a:latin typeface="Arial"/>
                <a:ea typeface="微软雅黑"/>
              </a:rPr>
              <a:t>Примерный календарный учебный график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800" b="1" i="0" u="none" strike="noStrike" kern="0" cap="none" spc="0" normalizeH="0" baseline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Примерные программы обязательных дисциплин (модулей)</a:t>
            </a:r>
            <a:r>
              <a:rPr kumimoji="0" lang="ru-RU" altLang="zh-CN" sz="800" b="1" i="0" u="none" strike="noStrike" kern="0" cap="none" spc="0" normalizeH="0" noProof="0" dirty="0">
                <a:ln>
                  <a:noFill/>
                </a:ln>
                <a:solidFill>
                  <a:srgbClr val="0065B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и практик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800" b="1" kern="0" baseline="0" dirty="0">
                <a:solidFill>
                  <a:srgbClr val="0065B0"/>
                </a:solidFill>
                <a:latin typeface="Arial"/>
                <a:ea typeface="微软雅黑"/>
              </a:rPr>
              <a:t>Примерные</a:t>
            </a:r>
            <a:r>
              <a:rPr lang="ru-RU" altLang="zh-CN" sz="800" b="1" kern="0" dirty="0">
                <a:solidFill>
                  <a:srgbClr val="0065B0"/>
                </a:solidFill>
                <a:latin typeface="Arial"/>
                <a:ea typeface="微软雅黑"/>
              </a:rPr>
              <a:t> фонды оценочных средств для промежуточной и итоговой аттестации</a:t>
            </a:r>
            <a:endParaRPr kumimoji="0" lang="zh-CN" altLang="en-US" sz="800" b="1" i="0" u="none" strike="noStrike" kern="0" cap="none" spc="0" normalizeH="0" baseline="0" noProof="0" dirty="0">
              <a:ln>
                <a:noFill/>
              </a:ln>
              <a:solidFill>
                <a:srgbClr val="0065B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9" name="矩形 15"/>
          <p:cNvSpPr/>
          <p:nvPr/>
        </p:nvSpPr>
        <p:spPr>
          <a:xfrm>
            <a:off x="1034082" y="5944915"/>
            <a:ext cx="2663825" cy="495523"/>
          </a:xfrm>
          <a:prstGeom prst="rect">
            <a:avLst/>
          </a:prstGeom>
          <a:gradFill flip="none" rotWithShape="1">
            <a:gsLst>
              <a:gs pos="100000">
                <a:srgbClr val="0065B0"/>
              </a:gs>
              <a:gs pos="0">
                <a:srgbClr val="0065B0">
                  <a:lumMod val="75000"/>
                </a:srgbClr>
              </a:gs>
            </a:gsLst>
            <a:lin ang="8100000" scaled="0"/>
            <a:tileRect/>
          </a:gradFill>
          <a:ln w="15875" cap="flat" cmpd="sng" algn="ctr">
            <a:noFill/>
            <a:prstDash val="solid"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txBody>
          <a:bodyPr lIns="101522" tIns="50759" rIns="101522" bIns="5075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VII</a:t>
            </a:r>
            <a:r>
              <a:rPr kumimoji="0" lang="ru-RU" altLang="zh-CN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Требования к условиям</a:t>
            </a:r>
            <a:r>
              <a:rPr kumimoji="0" lang="ru-RU" altLang="zh-CN" sz="12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реализации программ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矩形 18"/>
          <p:cNvSpPr/>
          <p:nvPr/>
        </p:nvSpPr>
        <p:spPr>
          <a:xfrm>
            <a:off x="4384674" y="5924327"/>
            <a:ext cx="2663825" cy="495523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Кадровые условия, учебно-методическое и</a:t>
            </a:r>
            <a:r>
              <a:rPr kumimoji="0" lang="ru-RU" altLang="zh-CN" sz="9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материально-техническое обеспечение</a:t>
            </a:r>
            <a:endParaRPr kumimoji="0" lang="zh-CN" altLang="en-US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2" name="组合 4"/>
          <p:cNvGrpSpPr/>
          <p:nvPr/>
        </p:nvGrpSpPr>
        <p:grpSpPr>
          <a:xfrm>
            <a:off x="957248" y="774716"/>
            <a:ext cx="2795602" cy="606425"/>
            <a:chOff x="2527300" y="1247775"/>
            <a:chExt cx="4114800" cy="606425"/>
          </a:xfrm>
        </p:grpSpPr>
        <p:grpSp>
          <p:nvGrpSpPr>
            <p:cNvPr id="53" name="组合 1"/>
            <p:cNvGrpSpPr/>
            <p:nvPr/>
          </p:nvGrpSpPr>
          <p:grpSpPr>
            <a:xfrm>
              <a:off x="2527300" y="1247775"/>
              <a:ext cx="4114800" cy="606425"/>
              <a:chOff x="1504950" y="1322388"/>
              <a:chExt cx="6086475" cy="606425"/>
            </a:xfrm>
          </p:grpSpPr>
          <p:sp>
            <p:nvSpPr>
              <p:cNvPr id="58" name="Rectangle 31"/>
              <p:cNvSpPr>
                <a:spLocks noChangeArrowheads="1"/>
              </p:cNvSpPr>
              <p:nvPr/>
            </p:nvSpPr>
            <p:spPr bwMode="auto">
              <a:xfrm>
                <a:off x="1504950" y="1743075"/>
                <a:ext cx="6086475" cy="18573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59" name="AutoShape 6"/>
              <p:cNvSpPr>
                <a:spLocks noChangeArrowheads="1"/>
              </p:cNvSpPr>
              <p:nvPr/>
            </p:nvSpPr>
            <p:spPr bwMode="auto">
              <a:xfrm>
                <a:off x="1543051" y="1322388"/>
                <a:ext cx="6048374" cy="533400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60" name="AutoShape 25"/>
              <p:cNvSpPr>
                <a:spLocks noChangeArrowheads="1"/>
              </p:cNvSpPr>
              <p:nvPr/>
            </p:nvSpPr>
            <p:spPr bwMode="auto">
              <a:xfrm>
                <a:off x="1537848" y="1322388"/>
                <a:ext cx="6053577" cy="533400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144000" anchor="ctr"/>
              <a:lstStyle/>
              <a:p>
                <a:pPr marL="0" lvl="1"/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54" name="组合 5"/>
            <p:cNvGrpSpPr/>
            <p:nvPr/>
          </p:nvGrpSpPr>
          <p:grpSpPr>
            <a:xfrm>
              <a:off x="2583037" y="1247775"/>
              <a:ext cx="3999334" cy="606425"/>
              <a:chOff x="1504950" y="1322388"/>
              <a:chExt cx="6086475" cy="606425"/>
            </a:xfrm>
          </p:grpSpPr>
          <p:sp>
            <p:nvSpPr>
              <p:cNvPr id="55" name="Rectangle 31"/>
              <p:cNvSpPr>
                <a:spLocks noChangeArrowheads="1"/>
              </p:cNvSpPr>
              <p:nvPr/>
            </p:nvSpPr>
            <p:spPr bwMode="auto">
              <a:xfrm>
                <a:off x="1504950" y="1743075"/>
                <a:ext cx="6086475" cy="18573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56" name="AutoShape 6"/>
              <p:cNvSpPr>
                <a:spLocks noChangeArrowheads="1"/>
              </p:cNvSpPr>
              <p:nvPr/>
            </p:nvSpPr>
            <p:spPr bwMode="auto">
              <a:xfrm>
                <a:off x="1543050" y="1322388"/>
                <a:ext cx="6048375" cy="5334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 w="9525" algn="ctr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 dirty="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57" name="AutoShape 25"/>
              <p:cNvSpPr>
                <a:spLocks noChangeArrowheads="1"/>
              </p:cNvSpPr>
              <p:nvPr/>
            </p:nvSpPr>
            <p:spPr bwMode="auto">
              <a:xfrm>
                <a:off x="1537848" y="1322388"/>
                <a:ext cx="6053577" cy="533400"/>
              </a:xfrm>
              <a:prstGeom prst="roundRect">
                <a:avLst>
                  <a:gd name="adj" fmla="val 0"/>
                </a:avLst>
              </a:prstGeom>
              <a:noFill/>
              <a:ln w="3175">
                <a:noFill/>
                <a:round/>
                <a:headEnd/>
                <a:tailEnd/>
              </a:ln>
            </p:spPr>
            <p:txBody>
              <a:bodyPr wrap="none" lIns="144000" anchor="ctr"/>
              <a:lstStyle/>
              <a:p>
                <a:pPr marL="174625" lvl="1" algn="ctr"/>
                <a:r>
                  <a:rPr lang="ru-RU" altLang="zh-CN" sz="1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微软雅黑" pitchFamily="34" charset="-122"/>
                    <a:ea typeface="微软雅黑" pitchFamily="34" charset="-122"/>
                  </a:rPr>
                  <a:t>Структура ПООП</a:t>
                </a:r>
                <a:endParaRPr lang="zh-CN" alt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61" name="组合 4"/>
          <p:cNvGrpSpPr/>
          <p:nvPr/>
        </p:nvGrpSpPr>
        <p:grpSpPr>
          <a:xfrm>
            <a:off x="4319573" y="784241"/>
            <a:ext cx="2795602" cy="606425"/>
            <a:chOff x="2527300" y="1247775"/>
            <a:chExt cx="4114800" cy="606425"/>
          </a:xfrm>
        </p:grpSpPr>
        <p:grpSp>
          <p:nvGrpSpPr>
            <p:cNvPr id="62" name="组合 1"/>
            <p:cNvGrpSpPr/>
            <p:nvPr/>
          </p:nvGrpSpPr>
          <p:grpSpPr>
            <a:xfrm>
              <a:off x="2527300" y="1247775"/>
              <a:ext cx="4114800" cy="606425"/>
              <a:chOff x="1504950" y="1322388"/>
              <a:chExt cx="6086475" cy="606425"/>
            </a:xfrm>
          </p:grpSpPr>
          <p:sp>
            <p:nvSpPr>
              <p:cNvPr id="67" name="Rectangle 31"/>
              <p:cNvSpPr>
                <a:spLocks noChangeArrowheads="1"/>
              </p:cNvSpPr>
              <p:nvPr/>
            </p:nvSpPr>
            <p:spPr bwMode="auto">
              <a:xfrm>
                <a:off x="1504950" y="1743075"/>
                <a:ext cx="6086475" cy="18573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68" name="AutoShape 6"/>
              <p:cNvSpPr>
                <a:spLocks noChangeArrowheads="1"/>
              </p:cNvSpPr>
              <p:nvPr/>
            </p:nvSpPr>
            <p:spPr bwMode="auto">
              <a:xfrm>
                <a:off x="1543051" y="1322388"/>
                <a:ext cx="6048374" cy="533400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69" name="AutoShape 25"/>
              <p:cNvSpPr>
                <a:spLocks noChangeArrowheads="1"/>
              </p:cNvSpPr>
              <p:nvPr/>
            </p:nvSpPr>
            <p:spPr bwMode="auto">
              <a:xfrm>
                <a:off x="1537848" y="1322388"/>
                <a:ext cx="6053577" cy="533400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144000" anchor="ctr"/>
              <a:lstStyle/>
              <a:p>
                <a:pPr marL="0" lvl="1"/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63" name="组合 5"/>
            <p:cNvGrpSpPr/>
            <p:nvPr/>
          </p:nvGrpSpPr>
          <p:grpSpPr>
            <a:xfrm>
              <a:off x="2583037" y="1247775"/>
              <a:ext cx="3999334" cy="606425"/>
              <a:chOff x="1504950" y="1322388"/>
              <a:chExt cx="6086475" cy="606425"/>
            </a:xfrm>
          </p:grpSpPr>
          <p:sp>
            <p:nvSpPr>
              <p:cNvPr id="64" name="Rectangle 31"/>
              <p:cNvSpPr>
                <a:spLocks noChangeArrowheads="1"/>
              </p:cNvSpPr>
              <p:nvPr/>
            </p:nvSpPr>
            <p:spPr bwMode="auto">
              <a:xfrm>
                <a:off x="1504950" y="1743075"/>
                <a:ext cx="6086475" cy="18573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65" name="AutoShape 6"/>
              <p:cNvSpPr>
                <a:spLocks noChangeArrowheads="1"/>
              </p:cNvSpPr>
              <p:nvPr/>
            </p:nvSpPr>
            <p:spPr bwMode="auto">
              <a:xfrm>
                <a:off x="1543050" y="1322388"/>
                <a:ext cx="6048375" cy="5334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 w="9525" algn="ctr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 dirty="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66" name="AutoShape 25"/>
              <p:cNvSpPr>
                <a:spLocks noChangeArrowheads="1"/>
              </p:cNvSpPr>
              <p:nvPr/>
            </p:nvSpPr>
            <p:spPr bwMode="auto">
              <a:xfrm>
                <a:off x="1537848" y="1322388"/>
                <a:ext cx="6053577" cy="533400"/>
              </a:xfrm>
              <a:prstGeom prst="roundRect">
                <a:avLst>
                  <a:gd name="adj" fmla="val 0"/>
                </a:avLst>
              </a:prstGeom>
              <a:noFill/>
              <a:ln w="3175">
                <a:noFill/>
                <a:round/>
                <a:headEnd/>
                <a:tailEnd/>
              </a:ln>
            </p:spPr>
            <p:txBody>
              <a:bodyPr wrap="none" lIns="144000" anchor="ctr"/>
              <a:lstStyle/>
              <a:p>
                <a:pPr marL="174625" lvl="1" algn="ctr"/>
                <a:r>
                  <a:rPr lang="ru-RU" altLang="zh-CN" sz="1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微软雅黑" pitchFamily="34" charset="-122"/>
                    <a:ea typeface="微软雅黑" pitchFamily="34" charset="-122"/>
                  </a:rPr>
                  <a:t>Обязательная часть </a:t>
                </a:r>
                <a:endParaRPr lang="zh-CN" alt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70" name="组合 4"/>
          <p:cNvGrpSpPr/>
          <p:nvPr/>
        </p:nvGrpSpPr>
        <p:grpSpPr>
          <a:xfrm>
            <a:off x="7653323" y="784241"/>
            <a:ext cx="2795602" cy="606425"/>
            <a:chOff x="2527300" y="1247775"/>
            <a:chExt cx="4114800" cy="606425"/>
          </a:xfrm>
        </p:grpSpPr>
        <p:grpSp>
          <p:nvGrpSpPr>
            <p:cNvPr id="71" name="组合 1"/>
            <p:cNvGrpSpPr/>
            <p:nvPr/>
          </p:nvGrpSpPr>
          <p:grpSpPr>
            <a:xfrm>
              <a:off x="2527300" y="1247775"/>
              <a:ext cx="4114800" cy="606425"/>
              <a:chOff x="1504950" y="1322388"/>
              <a:chExt cx="6086475" cy="606425"/>
            </a:xfrm>
          </p:grpSpPr>
          <p:sp>
            <p:nvSpPr>
              <p:cNvPr id="76" name="Rectangle 31"/>
              <p:cNvSpPr>
                <a:spLocks noChangeArrowheads="1"/>
              </p:cNvSpPr>
              <p:nvPr/>
            </p:nvSpPr>
            <p:spPr bwMode="auto">
              <a:xfrm>
                <a:off x="1504950" y="1743075"/>
                <a:ext cx="6086475" cy="18573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77" name="AutoShape 6"/>
              <p:cNvSpPr>
                <a:spLocks noChangeArrowheads="1"/>
              </p:cNvSpPr>
              <p:nvPr/>
            </p:nvSpPr>
            <p:spPr bwMode="auto">
              <a:xfrm>
                <a:off x="1543051" y="1322388"/>
                <a:ext cx="6048374" cy="533400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78" name="AutoShape 25"/>
              <p:cNvSpPr>
                <a:spLocks noChangeArrowheads="1"/>
              </p:cNvSpPr>
              <p:nvPr/>
            </p:nvSpPr>
            <p:spPr bwMode="auto">
              <a:xfrm>
                <a:off x="1537848" y="1322388"/>
                <a:ext cx="6053577" cy="533400"/>
              </a:xfrm>
              <a:prstGeom prst="roundRect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lIns="144000" anchor="ctr"/>
              <a:lstStyle/>
              <a:p>
                <a:pPr marL="0" lvl="1"/>
                <a:endParaRPr lang="zh-CN" altLang="en-US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72" name="组合 5"/>
            <p:cNvGrpSpPr/>
            <p:nvPr/>
          </p:nvGrpSpPr>
          <p:grpSpPr>
            <a:xfrm>
              <a:off x="2583037" y="1247775"/>
              <a:ext cx="3999334" cy="606425"/>
              <a:chOff x="1504950" y="1322388"/>
              <a:chExt cx="6086475" cy="606425"/>
            </a:xfrm>
          </p:grpSpPr>
          <p:sp>
            <p:nvSpPr>
              <p:cNvPr id="73" name="Rectangle 31"/>
              <p:cNvSpPr>
                <a:spLocks noChangeArrowheads="1"/>
              </p:cNvSpPr>
              <p:nvPr/>
            </p:nvSpPr>
            <p:spPr bwMode="auto">
              <a:xfrm>
                <a:off x="1504950" y="1743075"/>
                <a:ext cx="6086475" cy="18573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alpha val="7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74" name="AutoShape 6"/>
              <p:cNvSpPr>
                <a:spLocks noChangeArrowheads="1"/>
              </p:cNvSpPr>
              <p:nvPr/>
            </p:nvSpPr>
            <p:spPr bwMode="auto">
              <a:xfrm>
                <a:off x="1543050" y="1322388"/>
                <a:ext cx="6048375" cy="53340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 w="9525" algn="ctr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600" dirty="0">
                  <a:latin typeface="Calibri" pitchFamily="34" charset="0"/>
                  <a:ea typeface="华文细黑" pitchFamily="2" charset="-122"/>
                </a:endParaRPr>
              </a:p>
            </p:txBody>
          </p:sp>
          <p:sp>
            <p:nvSpPr>
              <p:cNvPr id="75" name="AutoShape 25"/>
              <p:cNvSpPr>
                <a:spLocks noChangeArrowheads="1"/>
              </p:cNvSpPr>
              <p:nvPr/>
            </p:nvSpPr>
            <p:spPr bwMode="auto">
              <a:xfrm>
                <a:off x="1537848" y="1322388"/>
                <a:ext cx="6053577" cy="533400"/>
              </a:xfrm>
              <a:prstGeom prst="roundRect">
                <a:avLst>
                  <a:gd name="adj" fmla="val 0"/>
                </a:avLst>
              </a:prstGeom>
              <a:noFill/>
              <a:ln w="3175">
                <a:noFill/>
                <a:round/>
                <a:headEnd/>
                <a:tailEnd/>
              </a:ln>
            </p:spPr>
            <p:txBody>
              <a:bodyPr wrap="none" lIns="144000" anchor="ctr"/>
              <a:lstStyle/>
              <a:p>
                <a:pPr marL="174625" lvl="1" algn="ctr"/>
                <a:r>
                  <a:rPr lang="ru-RU" altLang="zh-CN" sz="1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微软雅黑" pitchFamily="34" charset="-122"/>
                    <a:ea typeface="微软雅黑" pitchFamily="34" charset="-122"/>
                  </a:rPr>
                  <a:t>Рекомендуемая часть</a:t>
                </a:r>
                <a:endParaRPr lang="zh-CN" alt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79" name="Прямоугольник 78"/>
          <p:cNvSpPr/>
          <p:nvPr/>
        </p:nvSpPr>
        <p:spPr>
          <a:xfrm>
            <a:off x="885825" y="1419225"/>
            <a:ext cx="2933700" cy="29337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876300" y="5829300"/>
            <a:ext cx="2933700" cy="7620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257675" y="1419225"/>
            <a:ext cx="2933700" cy="7620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7610475" y="2133600"/>
            <a:ext cx="2933700" cy="39433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85825" y="3619500"/>
            <a:ext cx="2933700" cy="3048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238625" y="3629024"/>
            <a:ext cx="2933700" cy="294322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4238625" y="2838450"/>
            <a:ext cx="676275" cy="1588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4229100" y="3133725"/>
            <a:ext cx="676275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181475" y="2371725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Источники: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43475" y="2638425"/>
            <a:ext cx="140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ФГОС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962525" y="2924175"/>
            <a:ext cx="191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ndara" pitchFamily="34" charset="0"/>
              </a:rPr>
              <a:t>Разработчики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2575" y="1620838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50"/>
          <p:cNvSpPr>
            <a:spLocks noChangeArrowheads="1"/>
          </p:cNvSpPr>
          <p:nvPr/>
        </p:nvSpPr>
        <p:spPr bwMode="auto">
          <a:xfrm>
            <a:off x="2368923" y="1015900"/>
            <a:ext cx="4664075" cy="1381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8456957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825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Формализация основных задач профессиональной деятельности</a:t>
            </a:r>
          </a:p>
        </p:txBody>
      </p:sp>
      <p:sp>
        <p:nvSpPr>
          <p:cNvPr id="13" name="AutoShape 43"/>
          <p:cNvSpPr>
            <a:spLocks noChangeArrowheads="1"/>
          </p:cNvSpPr>
          <p:nvPr/>
        </p:nvSpPr>
        <p:spPr bwMode="auto">
          <a:xfrm rot="5400000">
            <a:off x="5500080" y="-4248857"/>
            <a:ext cx="1079500" cy="11199440"/>
          </a:xfrm>
          <a:prstGeom prst="can">
            <a:avLst>
              <a:gd name="adj" fmla="val 23229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굴림" charset="-127"/>
              <a:ea typeface="굴림" charset="-127"/>
            </a:endParaRPr>
          </a:p>
        </p:txBody>
      </p:sp>
      <p:sp>
        <p:nvSpPr>
          <p:cNvPr id="14" name="AutoShape 44"/>
          <p:cNvSpPr>
            <a:spLocks noChangeArrowheads="1"/>
          </p:cNvSpPr>
          <p:nvPr/>
        </p:nvSpPr>
        <p:spPr bwMode="auto">
          <a:xfrm>
            <a:off x="9198348" y="920650"/>
            <a:ext cx="1911350" cy="833438"/>
          </a:xfrm>
          <a:prstGeom prst="homePlate">
            <a:avLst>
              <a:gd name="adj" fmla="val 3719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GB" altLang="ko-KR" sz="16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  </a:t>
            </a: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Объекты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профессиональной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деятельности</a:t>
            </a:r>
            <a:endParaRPr lang="en-GB" altLang="ko-KR" sz="1200" b="1" i="1" dirty="0">
              <a:solidFill>
                <a:srgbClr val="FFFFFF"/>
              </a:solidFill>
              <a:latin typeface="Arial" pitchFamily="34" charset="0"/>
              <a:ea typeface="굴림" charset="-127"/>
            </a:endParaRPr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auto">
          <a:xfrm>
            <a:off x="6485310" y="939700"/>
            <a:ext cx="1909763" cy="833438"/>
          </a:xfrm>
          <a:prstGeom prst="homePlate">
            <a:avLst>
              <a:gd name="adj" fmla="val 37161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Задачи</a:t>
            </a:r>
            <a:endParaRPr lang="en-GB" altLang="ko-KR" sz="1200" b="1" i="1" dirty="0">
              <a:solidFill>
                <a:srgbClr val="FFFFFF"/>
              </a:solidFill>
              <a:latin typeface="Arial" pitchFamily="34" charset="0"/>
              <a:ea typeface="굴림" charset="-127"/>
            </a:endParaRPr>
          </a:p>
        </p:txBody>
      </p:sp>
      <p:sp>
        <p:nvSpPr>
          <p:cNvPr id="16" name="AutoShape 46"/>
          <p:cNvSpPr>
            <a:spLocks noChangeArrowheads="1"/>
          </p:cNvSpPr>
          <p:nvPr/>
        </p:nvSpPr>
        <p:spPr bwMode="auto">
          <a:xfrm>
            <a:off x="3673848" y="911125"/>
            <a:ext cx="1906587" cy="833438"/>
          </a:xfrm>
          <a:prstGeom prst="homePlate">
            <a:avLst>
              <a:gd name="adj" fmla="val 3249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Типы задач (ФГОС)</a:t>
            </a:r>
            <a:endParaRPr lang="en-US" altLang="ko-KR" sz="1200" b="1" i="1" dirty="0">
              <a:solidFill>
                <a:srgbClr val="FFFFFF"/>
              </a:solidFill>
              <a:latin typeface="Arial" pitchFamily="34" charset="0"/>
              <a:ea typeface="굴림" charset="-127"/>
            </a:endParaRPr>
          </a:p>
        </p:txBody>
      </p:sp>
      <p:sp>
        <p:nvSpPr>
          <p:cNvPr id="17" name="AutoShape 47"/>
          <p:cNvSpPr>
            <a:spLocks noChangeArrowheads="1"/>
          </p:cNvSpPr>
          <p:nvPr/>
        </p:nvSpPr>
        <p:spPr bwMode="auto">
          <a:xfrm>
            <a:off x="678235" y="920650"/>
            <a:ext cx="1906588" cy="833438"/>
          </a:xfrm>
          <a:prstGeom prst="homePlate">
            <a:avLst>
              <a:gd name="adj" fmla="val 32493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altLang="en-US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 </a:t>
            </a: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Область </a:t>
            </a:r>
          </a:p>
          <a:p>
            <a:pPr algn="ctr"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профессиональной </a:t>
            </a:r>
          </a:p>
          <a:p>
            <a:pPr algn="ctr"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деятельности</a:t>
            </a:r>
            <a:endParaRPr lang="en-US" altLang="ko-KR" sz="1200" b="1" i="1" dirty="0">
              <a:solidFill>
                <a:srgbClr val="FFFFFF"/>
              </a:solidFill>
              <a:latin typeface="Arial" pitchFamily="34" charset="0"/>
              <a:ea typeface="굴림" charset="-127"/>
            </a:endParaRPr>
          </a:p>
        </p:txBody>
      </p:sp>
      <p:sp>
        <p:nvSpPr>
          <p:cNvPr id="18" name="Line 48"/>
          <p:cNvSpPr>
            <a:spLocks noChangeShapeType="1"/>
          </p:cNvSpPr>
          <p:nvPr/>
        </p:nvSpPr>
        <p:spPr bwMode="auto">
          <a:xfrm>
            <a:off x="606798" y="690463"/>
            <a:ext cx="7685087" cy="0"/>
          </a:xfrm>
          <a:prstGeom prst="line">
            <a:avLst/>
          </a:prstGeom>
          <a:noFill/>
          <a:ln w="28575">
            <a:solidFill>
              <a:srgbClr val="DDDDDD"/>
            </a:solidFill>
            <a:prstDash val="sysDot"/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661988" y="4271962"/>
            <a:ext cx="454342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700463" y="4281487"/>
            <a:ext cx="454342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510340" y="4357687"/>
            <a:ext cx="454342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7649" y="2438400"/>
            <a:ext cx="260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Образование и наука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86150" y="2390775"/>
            <a:ext cx="209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Педагогический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38900" y="2390775"/>
            <a:ext cx="2095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Разработка и реализация ОПОП и ДО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76225" y="3181350"/>
            <a:ext cx="1145857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3350" y="3343275"/>
            <a:ext cx="2705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18. Добыча, переработка угля, руд и других полезных ископаемых (в сфере добычи и переработки твердых полезных ископаемых, строительства и эксплуатации подземных объектов) 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978150" y="3715385"/>
            <a:ext cx="2919413" cy="2587625"/>
            <a:chOff x="635000" y="1486535"/>
            <a:chExt cx="2919413" cy="2587625"/>
          </a:xfrm>
        </p:grpSpPr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673100" y="1486535"/>
              <a:ext cx="28813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ru-RU" altLang="zh-CN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Научно - исследовательские</a:t>
              </a:r>
              <a:endParaRPr lang="zh-CN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663575" y="1724660"/>
              <a:ext cx="2881313" cy="0"/>
            </a:xfrm>
            <a:prstGeom prst="line">
              <a:avLst/>
            </a:prstGeom>
            <a:noFill/>
            <a:ln w="6350" cmpd="sng">
              <a:solidFill>
                <a:srgbClr val="A2897B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663575" y="2148523"/>
              <a:ext cx="28813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ru-RU" altLang="zh-CN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Проектно - изыскательские</a:t>
              </a:r>
              <a:endParaRPr lang="zh-CN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663575" y="2510473"/>
              <a:ext cx="2881313" cy="0"/>
            </a:xfrm>
            <a:prstGeom prst="line">
              <a:avLst/>
            </a:prstGeom>
            <a:noFill/>
            <a:ln w="6350" cmpd="sng">
              <a:solidFill>
                <a:srgbClr val="A2897B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673100" y="3040698"/>
              <a:ext cx="28813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ru-RU" altLang="zh-CN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Производственно - технические</a:t>
              </a:r>
              <a:endParaRPr lang="zh-CN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63575" y="3288348"/>
              <a:ext cx="2881313" cy="0"/>
            </a:xfrm>
            <a:prstGeom prst="line">
              <a:avLst/>
            </a:prstGeom>
            <a:noFill/>
            <a:ln w="6350" cmpd="sng">
              <a:solidFill>
                <a:srgbClr val="A2897B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635000" y="3740786"/>
              <a:ext cx="28813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ru-RU" altLang="zh-CN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Организационно - управленческие</a:t>
              </a:r>
              <a:endParaRPr lang="zh-CN" alt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663575" y="4074160"/>
              <a:ext cx="2881313" cy="0"/>
            </a:xfrm>
            <a:prstGeom prst="line">
              <a:avLst/>
            </a:prstGeom>
            <a:noFill/>
            <a:ln w="6350" cmpd="sng">
              <a:solidFill>
                <a:srgbClr val="A2897B"/>
              </a:solidFill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9" name="图片 25" descr="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87050" y="2394744"/>
            <a:ext cx="1319981" cy="1439862"/>
          </a:xfrm>
          <a:prstGeom prst="rect">
            <a:avLst/>
          </a:prstGeom>
          <a:effectLst>
            <a:outerShdw blurRad="190500" algn="ctr" rotWithShape="0">
              <a:srgbClr val="4BD0FF"/>
            </a:outerShdw>
          </a:effectLst>
        </p:spPr>
      </p:pic>
      <p:sp>
        <p:nvSpPr>
          <p:cNvPr id="40" name="任意多边形 1"/>
          <p:cNvSpPr/>
          <p:nvPr/>
        </p:nvSpPr>
        <p:spPr>
          <a:xfrm>
            <a:off x="8239893" y="3371056"/>
            <a:ext cx="3060000" cy="465667"/>
          </a:xfrm>
          <a:custGeom>
            <a:avLst/>
            <a:gdLst>
              <a:gd name="connsiteX0" fmla="*/ 0 w 933450"/>
              <a:gd name="connsiteY0" fmla="*/ 0 h 361950"/>
              <a:gd name="connsiteX1" fmla="*/ 933450 w 933450"/>
              <a:gd name="connsiteY1" fmla="*/ 361950 h 361950"/>
              <a:gd name="connsiteX0" fmla="*/ 0 w 933450"/>
              <a:gd name="connsiteY0" fmla="*/ 0 h 361950"/>
              <a:gd name="connsiteX1" fmla="*/ 933450 w 933450"/>
              <a:gd name="connsiteY1" fmla="*/ 361950 h 361950"/>
              <a:gd name="connsiteX0" fmla="*/ 0 w 933450"/>
              <a:gd name="connsiteY0" fmla="*/ 0 h 361950"/>
              <a:gd name="connsiteX1" fmla="*/ 933450 w 933450"/>
              <a:gd name="connsiteY1" fmla="*/ 361950 h 361950"/>
              <a:gd name="connsiteX0" fmla="*/ 0 w 1847850"/>
              <a:gd name="connsiteY0" fmla="*/ 44450 h 44450"/>
              <a:gd name="connsiteX1" fmla="*/ 1847850 w 1847850"/>
              <a:gd name="connsiteY1" fmla="*/ 0 h 44450"/>
              <a:gd name="connsiteX0" fmla="*/ 0 w 2635250"/>
              <a:gd name="connsiteY0" fmla="*/ 450850 h 450850"/>
              <a:gd name="connsiteX1" fmla="*/ 2635250 w 2635250"/>
              <a:gd name="connsiteY1" fmla="*/ 0 h 450850"/>
              <a:gd name="connsiteX0" fmla="*/ 0 w 2635250"/>
              <a:gd name="connsiteY0" fmla="*/ 450850 h 529167"/>
              <a:gd name="connsiteX1" fmla="*/ 2635250 w 2635250"/>
              <a:gd name="connsiteY1" fmla="*/ 0 h 529167"/>
              <a:gd name="connsiteX0" fmla="*/ 0 w 2635250"/>
              <a:gd name="connsiteY0" fmla="*/ 450850 h 529167"/>
              <a:gd name="connsiteX1" fmla="*/ 2635250 w 2635250"/>
              <a:gd name="connsiteY1" fmla="*/ 0 h 529167"/>
              <a:gd name="connsiteX0" fmla="*/ 0 w 2990850"/>
              <a:gd name="connsiteY0" fmla="*/ 311150 h 389467"/>
              <a:gd name="connsiteX1" fmla="*/ 2990850 w 2990850"/>
              <a:gd name="connsiteY1" fmla="*/ 0 h 389467"/>
              <a:gd name="connsiteX0" fmla="*/ 0 w 2990850"/>
              <a:gd name="connsiteY0" fmla="*/ 311150 h 389467"/>
              <a:gd name="connsiteX1" fmla="*/ 2990850 w 2990850"/>
              <a:gd name="connsiteY1" fmla="*/ 0 h 389467"/>
              <a:gd name="connsiteX0" fmla="*/ 0 w 3041650"/>
              <a:gd name="connsiteY0" fmla="*/ 361950 h 440267"/>
              <a:gd name="connsiteX1" fmla="*/ 3041650 w 3041650"/>
              <a:gd name="connsiteY1" fmla="*/ 0 h 440267"/>
              <a:gd name="connsiteX0" fmla="*/ 0 w 3041650"/>
              <a:gd name="connsiteY0" fmla="*/ 361950 h 414867"/>
              <a:gd name="connsiteX1" fmla="*/ 3041650 w 3041650"/>
              <a:gd name="connsiteY1" fmla="*/ 0 h 414867"/>
              <a:gd name="connsiteX0" fmla="*/ 0 w 3041650"/>
              <a:gd name="connsiteY0" fmla="*/ 361950 h 465667"/>
              <a:gd name="connsiteX1" fmla="*/ 3041650 w 3041650"/>
              <a:gd name="connsiteY1" fmla="*/ 0 h 465667"/>
              <a:gd name="connsiteX0" fmla="*/ 0 w 3041650"/>
              <a:gd name="connsiteY0" fmla="*/ 361950 h 465667"/>
              <a:gd name="connsiteX1" fmla="*/ 3041650 w 3041650"/>
              <a:gd name="connsiteY1" fmla="*/ 0 h 4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1650" h="465667">
                <a:moveTo>
                  <a:pt x="0" y="361950"/>
                </a:moveTo>
                <a:cubicBezTo>
                  <a:pt x="1068917" y="465667"/>
                  <a:pt x="2404533" y="277283"/>
                  <a:pt x="3041650" y="0"/>
                </a:cubicBezTo>
              </a:path>
            </a:pathLst>
          </a:custGeom>
          <a:ln w="25400">
            <a:gradFill>
              <a:gsLst>
                <a:gs pos="20000">
                  <a:schemeClr val="bg1">
                    <a:alpha val="0"/>
                  </a:schemeClr>
                </a:gs>
                <a:gs pos="100000">
                  <a:srgbClr val="646464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任意多边形 2"/>
          <p:cNvSpPr/>
          <p:nvPr/>
        </p:nvSpPr>
        <p:spPr>
          <a:xfrm>
            <a:off x="8267700" y="3456781"/>
            <a:ext cx="2918593" cy="936000"/>
          </a:xfrm>
          <a:custGeom>
            <a:avLst/>
            <a:gdLst>
              <a:gd name="connsiteX0" fmla="*/ 0 w 933450"/>
              <a:gd name="connsiteY0" fmla="*/ 0 h 361950"/>
              <a:gd name="connsiteX1" fmla="*/ 933450 w 933450"/>
              <a:gd name="connsiteY1" fmla="*/ 361950 h 361950"/>
              <a:gd name="connsiteX0" fmla="*/ 0 w 933450"/>
              <a:gd name="connsiteY0" fmla="*/ 0 h 361950"/>
              <a:gd name="connsiteX1" fmla="*/ 933450 w 933450"/>
              <a:gd name="connsiteY1" fmla="*/ 361950 h 361950"/>
              <a:gd name="connsiteX0" fmla="*/ 0 w 933450"/>
              <a:gd name="connsiteY0" fmla="*/ 0 h 361950"/>
              <a:gd name="connsiteX1" fmla="*/ 933450 w 933450"/>
              <a:gd name="connsiteY1" fmla="*/ 361950 h 361950"/>
              <a:gd name="connsiteX0" fmla="*/ 0 w 1847850"/>
              <a:gd name="connsiteY0" fmla="*/ 44450 h 44450"/>
              <a:gd name="connsiteX1" fmla="*/ 1847850 w 1847850"/>
              <a:gd name="connsiteY1" fmla="*/ 0 h 44450"/>
              <a:gd name="connsiteX0" fmla="*/ 0 w 2635250"/>
              <a:gd name="connsiteY0" fmla="*/ 450850 h 450850"/>
              <a:gd name="connsiteX1" fmla="*/ 2635250 w 2635250"/>
              <a:gd name="connsiteY1" fmla="*/ 0 h 450850"/>
              <a:gd name="connsiteX0" fmla="*/ 0 w 2635250"/>
              <a:gd name="connsiteY0" fmla="*/ 450850 h 529167"/>
              <a:gd name="connsiteX1" fmla="*/ 2635250 w 2635250"/>
              <a:gd name="connsiteY1" fmla="*/ 0 h 529167"/>
              <a:gd name="connsiteX0" fmla="*/ 0 w 2635250"/>
              <a:gd name="connsiteY0" fmla="*/ 450850 h 529167"/>
              <a:gd name="connsiteX1" fmla="*/ 2635250 w 2635250"/>
              <a:gd name="connsiteY1" fmla="*/ 0 h 529167"/>
              <a:gd name="connsiteX0" fmla="*/ 0 w 2990850"/>
              <a:gd name="connsiteY0" fmla="*/ 311150 h 389467"/>
              <a:gd name="connsiteX1" fmla="*/ 2990850 w 2990850"/>
              <a:gd name="connsiteY1" fmla="*/ 0 h 389467"/>
              <a:gd name="connsiteX0" fmla="*/ 0 w 2990850"/>
              <a:gd name="connsiteY0" fmla="*/ 311150 h 389467"/>
              <a:gd name="connsiteX1" fmla="*/ 2990850 w 2990850"/>
              <a:gd name="connsiteY1" fmla="*/ 0 h 389467"/>
              <a:gd name="connsiteX0" fmla="*/ 0 w 2012950"/>
              <a:gd name="connsiteY0" fmla="*/ 869950 h 948267"/>
              <a:gd name="connsiteX1" fmla="*/ 2012950 w 2012950"/>
              <a:gd name="connsiteY1" fmla="*/ 0 h 948267"/>
              <a:gd name="connsiteX0" fmla="*/ 0 w 2012950"/>
              <a:gd name="connsiteY0" fmla="*/ 869950 h 869950"/>
              <a:gd name="connsiteX1" fmla="*/ 2012950 w 2012950"/>
              <a:gd name="connsiteY1" fmla="*/ 0 h 869950"/>
              <a:gd name="connsiteX0" fmla="*/ 0 w 2012950"/>
              <a:gd name="connsiteY0" fmla="*/ 869950 h 869950"/>
              <a:gd name="connsiteX1" fmla="*/ 2012950 w 2012950"/>
              <a:gd name="connsiteY1" fmla="*/ 0 h 869950"/>
              <a:gd name="connsiteX0" fmla="*/ 0 w 2012950"/>
              <a:gd name="connsiteY0" fmla="*/ 869950 h 869950"/>
              <a:gd name="connsiteX1" fmla="*/ 2012950 w 2012950"/>
              <a:gd name="connsiteY1" fmla="*/ 0 h 869950"/>
              <a:gd name="connsiteX0" fmla="*/ 0 w 2012950"/>
              <a:gd name="connsiteY0" fmla="*/ 869950 h 869950"/>
              <a:gd name="connsiteX1" fmla="*/ 2012950 w 2012950"/>
              <a:gd name="connsiteY1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12950" h="869950">
                <a:moveTo>
                  <a:pt x="0" y="869950"/>
                </a:moveTo>
                <a:cubicBezTo>
                  <a:pt x="700617" y="770467"/>
                  <a:pt x="1680633" y="340783"/>
                  <a:pt x="2012950" y="0"/>
                </a:cubicBezTo>
              </a:path>
            </a:pathLst>
          </a:custGeom>
          <a:ln w="25400">
            <a:gradFill>
              <a:gsLst>
                <a:gs pos="20000">
                  <a:schemeClr val="bg1">
                    <a:alpha val="0"/>
                  </a:schemeClr>
                </a:gs>
                <a:gs pos="100000">
                  <a:srgbClr val="646464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任意多边形 2"/>
          <p:cNvSpPr/>
          <p:nvPr/>
        </p:nvSpPr>
        <p:spPr>
          <a:xfrm>
            <a:off x="8267700" y="3257551"/>
            <a:ext cx="3276599" cy="1906756"/>
          </a:xfrm>
          <a:custGeom>
            <a:avLst/>
            <a:gdLst>
              <a:gd name="connsiteX0" fmla="*/ 0 w 933450"/>
              <a:gd name="connsiteY0" fmla="*/ 0 h 361950"/>
              <a:gd name="connsiteX1" fmla="*/ 933450 w 933450"/>
              <a:gd name="connsiteY1" fmla="*/ 361950 h 361950"/>
              <a:gd name="connsiteX0" fmla="*/ 0 w 933450"/>
              <a:gd name="connsiteY0" fmla="*/ 0 h 361950"/>
              <a:gd name="connsiteX1" fmla="*/ 933450 w 933450"/>
              <a:gd name="connsiteY1" fmla="*/ 361950 h 361950"/>
              <a:gd name="connsiteX0" fmla="*/ 0 w 933450"/>
              <a:gd name="connsiteY0" fmla="*/ 0 h 361950"/>
              <a:gd name="connsiteX1" fmla="*/ 933450 w 933450"/>
              <a:gd name="connsiteY1" fmla="*/ 361950 h 361950"/>
              <a:gd name="connsiteX0" fmla="*/ 0 w 1847850"/>
              <a:gd name="connsiteY0" fmla="*/ 44450 h 44450"/>
              <a:gd name="connsiteX1" fmla="*/ 1847850 w 1847850"/>
              <a:gd name="connsiteY1" fmla="*/ 0 h 44450"/>
              <a:gd name="connsiteX0" fmla="*/ 0 w 2635250"/>
              <a:gd name="connsiteY0" fmla="*/ 450850 h 450850"/>
              <a:gd name="connsiteX1" fmla="*/ 2635250 w 2635250"/>
              <a:gd name="connsiteY1" fmla="*/ 0 h 450850"/>
              <a:gd name="connsiteX0" fmla="*/ 0 w 2635250"/>
              <a:gd name="connsiteY0" fmla="*/ 450850 h 529167"/>
              <a:gd name="connsiteX1" fmla="*/ 2635250 w 2635250"/>
              <a:gd name="connsiteY1" fmla="*/ 0 h 529167"/>
              <a:gd name="connsiteX0" fmla="*/ 0 w 2635250"/>
              <a:gd name="connsiteY0" fmla="*/ 450850 h 529167"/>
              <a:gd name="connsiteX1" fmla="*/ 2635250 w 2635250"/>
              <a:gd name="connsiteY1" fmla="*/ 0 h 529167"/>
              <a:gd name="connsiteX0" fmla="*/ 0 w 2990850"/>
              <a:gd name="connsiteY0" fmla="*/ 311150 h 389467"/>
              <a:gd name="connsiteX1" fmla="*/ 2990850 w 2990850"/>
              <a:gd name="connsiteY1" fmla="*/ 0 h 389467"/>
              <a:gd name="connsiteX0" fmla="*/ 0 w 2990850"/>
              <a:gd name="connsiteY0" fmla="*/ 311150 h 389467"/>
              <a:gd name="connsiteX1" fmla="*/ 2990850 w 2990850"/>
              <a:gd name="connsiteY1" fmla="*/ 0 h 389467"/>
              <a:gd name="connsiteX0" fmla="*/ 0 w 2012950"/>
              <a:gd name="connsiteY0" fmla="*/ 869950 h 948267"/>
              <a:gd name="connsiteX1" fmla="*/ 2012950 w 2012950"/>
              <a:gd name="connsiteY1" fmla="*/ 0 h 948267"/>
              <a:gd name="connsiteX0" fmla="*/ 0 w 2012950"/>
              <a:gd name="connsiteY0" fmla="*/ 869950 h 869950"/>
              <a:gd name="connsiteX1" fmla="*/ 2012950 w 2012950"/>
              <a:gd name="connsiteY1" fmla="*/ 0 h 869950"/>
              <a:gd name="connsiteX0" fmla="*/ 0 w 2012950"/>
              <a:gd name="connsiteY0" fmla="*/ 869950 h 869950"/>
              <a:gd name="connsiteX1" fmla="*/ 2012950 w 2012950"/>
              <a:gd name="connsiteY1" fmla="*/ 0 h 869950"/>
              <a:gd name="connsiteX0" fmla="*/ 0 w 2012950"/>
              <a:gd name="connsiteY0" fmla="*/ 869950 h 869950"/>
              <a:gd name="connsiteX1" fmla="*/ 2012950 w 2012950"/>
              <a:gd name="connsiteY1" fmla="*/ 0 h 869950"/>
              <a:gd name="connsiteX0" fmla="*/ 0 w 2012950"/>
              <a:gd name="connsiteY0" fmla="*/ 869950 h 869950"/>
              <a:gd name="connsiteX1" fmla="*/ 2012950 w 2012950"/>
              <a:gd name="connsiteY1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12950" h="869950">
                <a:moveTo>
                  <a:pt x="0" y="869950"/>
                </a:moveTo>
                <a:cubicBezTo>
                  <a:pt x="700617" y="770467"/>
                  <a:pt x="1680633" y="340783"/>
                  <a:pt x="2012950" y="0"/>
                </a:cubicBezTo>
              </a:path>
            </a:pathLst>
          </a:custGeom>
          <a:ln w="25400">
            <a:gradFill>
              <a:gsLst>
                <a:gs pos="20000">
                  <a:schemeClr val="bg1">
                    <a:alpha val="0"/>
                  </a:schemeClr>
                </a:gs>
                <a:gs pos="100000">
                  <a:srgbClr val="646464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任意多边形 2"/>
          <p:cNvSpPr/>
          <p:nvPr/>
        </p:nvSpPr>
        <p:spPr>
          <a:xfrm>
            <a:off x="8353425" y="3009900"/>
            <a:ext cx="3409950" cy="2971799"/>
          </a:xfrm>
          <a:custGeom>
            <a:avLst/>
            <a:gdLst>
              <a:gd name="connsiteX0" fmla="*/ 0 w 933450"/>
              <a:gd name="connsiteY0" fmla="*/ 0 h 361950"/>
              <a:gd name="connsiteX1" fmla="*/ 933450 w 933450"/>
              <a:gd name="connsiteY1" fmla="*/ 361950 h 361950"/>
              <a:gd name="connsiteX0" fmla="*/ 0 w 933450"/>
              <a:gd name="connsiteY0" fmla="*/ 0 h 361950"/>
              <a:gd name="connsiteX1" fmla="*/ 933450 w 933450"/>
              <a:gd name="connsiteY1" fmla="*/ 361950 h 361950"/>
              <a:gd name="connsiteX0" fmla="*/ 0 w 933450"/>
              <a:gd name="connsiteY0" fmla="*/ 0 h 361950"/>
              <a:gd name="connsiteX1" fmla="*/ 933450 w 933450"/>
              <a:gd name="connsiteY1" fmla="*/ 361950 h 361950"/>
              <a:gd name="connsiteX0" fmla="*/ 0 w 1847850"/>
              <a:gd name="connsiteY0" fmla="*/ 44450 h 44450"/>
              <a:gd name="connsiteX1" fmla="*/ 1847850 w 1847850"/>
              <a:gd name="connsiteY1" fmla="*/ 0 h 44450"/>
              <a:gd name="connsiteX0" fmla="*/ 0 w 2635250"/>
              <a:gd name="connsiteY0" fmla="*/ 450850 h 450850"/>
              <a:gd name="connsiteX1" fmla="*/ 2635250 w 2635250"/>
              <a:gd name="connsiteY1" fmla="*/ 0 h 450850"/>
              <a:gd name="connsiteX0" fmla="*/ 0 w 2635250"/>
              <a:gd name="connsiteY0" fmla="*/ 450850 h 529167"/>
              <a:gd name="connsiteX1" fmla="*/ 2635250 w 2635250"/>
              <a:gd name="connsiteY1" fmla="*/ 0 h 529167"/>
              <a:gd name="connsiteX0" fmla="*/ 0 w 2635250"/>
              <a:gd name="connsiteY0" fmla="*/ 450850 h 529167"/>
              <a:gd name="connsiteX1" fmla="*/ 2635250 w 2635250"/>
              <a:gd name="connsiteY1" fmla="*/ 0 h 529167"/>
              <a:gd name="connsiteX0" fmla="*/ 0 w 2990850"/>
              <a:gd name="connsiteY0" fmla="*/ 311150 h 389467"/>
              <a:gd name="connsiteX1" fmla="*/ 2990850 w 2990850"/>
              <a:gd name="connsiteY1" fmla="*/ 0 h 389467"/>
              <a:gd name="connsiteX0" fmla="*/ 0 w 2990850"/>
              <a:gd name="connsiteY0" fmla="*/ 311150 h 389467"/>
              <a:gd name="connsiteX1" fmla="*/ 2990850 w 2990850"/>
              <a:gd name="connsiteY1" fmla="*/ 0 h 389467"/>
              <a:gd name="connsiteX0" fmla="*/ 0 w 2012950"/>
              <a:gd name="connsiteY0" fmla="*/ 869950 h 948267"/>
              <a:gd name="connsiteX1" fmla="*/ 2012950 w 2012950"/>
              <a:gd name="connsiteY1" fmla="*/ 0 h 948267"/>
              <a:gd name="connsiteX0" fmla="*/ 0 w 2012950"/>
              <a:gd name="connsiteY0" fmla="*/ 869950 h 869950"/>
              <a:gd name="connsiteX1" fmla="*/ 2012950 w 2012950"/>
              <a:gd name="connsiteY1" fmla="*/ 0 h 869950"/>
              <a:gd name="connsiteX0" fmla="*/ 0 w 2012950"/>
              <a:gd name="connsiteY0" fmla="*/ 869950 h 869950"/>
              <a:gd name="connsiteX1" fmla="*/ 2012950 w 2012950"/>
              <a:gd name="connsiteY1" fmla="*/ 0 h 869950"/>
              <a:gd name="connsiteX0" fmla="*/ 0 w 2012950"/>
              <a:gd name="connsiteY0" fmla="*/ 869950 h 869950"/>
              <a:gd name="connsiteX1" fmla="*/ 2012950 w 2012950"/>
              <a:gd name="connsiteY1" fmla="*/ 0 h 869950"/>
              <a:gd name="connsiteX0" fmla="*/ 0 w 2012950"/>
              <a:gd name="connsiteY0" fmla="*/ 869950 h 869950"/>
              <a:gd name="connsiteX1" fmla="*/ 2012950 w 2012950"/>
              <a:gd name="connsiteY1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12950" h="869950">
                <a:moveTo>
                  <a:pt x="0" y="869950"/>
                </a:moveTo>
                <a:cubicBezTo>
                  <a:pt x="700617" y="770467"/>
                  <a:pt x="1680633" y="340783"/>
                  <a:pt x="2012950" y="0"/>
                </a:cubicBezTo>
              </a:path>
            </a:pathLst>
          </a:custGeom>
          <a:ln w="25400">
            <a:gradFill>
              <a:gsLst>
                <a:gs pos="20000">
                  <a:schemeClr val="bg1">
                    <a:alpha val="0"/>
                  </a:schemeClr>
                </a:gs>
                <a:gs pos="100000">
                  <a:srgbClr val="646464"/>
                </a:gs>
              </a:gsLst>
              <a:lin ang="5400000" scaled="0"/>
            </a:gra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9324975" y="2714625"/>
            <a:ext cx="13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- 2016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124576" y="3343275"/>
            <a:ext cx="2114550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153151" y="4105275"/>
            <a:ext cx="2114550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162676" y="4848225"/>
            <a:ext cx="2114550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181726" y="5686425"/>
            <a:ext cx="2114550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50"/>
          <p:cNvSpPr>
            <a:spLocks noChangeArrowheads="1"/>
          </p:cNvSpPr>
          <p:nvPr/>
        </p:nvSpPr>
        <p:spPr bwMode="auto">
          <a:xfrm>
            <a:off x="2349874" y="1130201"/>
            <a:ext cx="4664075" cy="138113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057250" y="133350"/>
            <a:ext cx="900000" cy="360000"/>
          </a:xfrm>
        </p:spPr>
        <p:txBody>
          <a:bodyPr/>
          <a:lstStyle/>
          <a:p>
            <a:fld id="{9331ACC1-413D-FE48-B4EE-A9FEDC87FF37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144118" y="78884"/>
            <a:ext cx="8456957" cy="392334"/>
          </a:xfrm>
          <a:prstGeom prst="roundRect">
            <a:avLst>
              <a:gd name="adj" fmla="val 9976"/>
            </a:avLst>
          </a:prstGeom>
          <a:solidFill>
            <a:srgbClr val="00B0F0"/>
          </a:solidFill>
          <a:ln w="25400">
            <a:gradFill flip="none" rotWithShape="1">
              <a:gsLst>
                <a:gs pos="88000">
                  <a:schemeClr val="bg1"/>
                </a:gs>
                <a:gs pos="0">
                  <a:schemeClr val="bg1">
                    <a:lumMod val="75000"/>
                  </a:schemeClr>
                </a:gs>
                <a:gs pos="71000">
                  <a:schemeClr val="bg1">
                    <a:lumMod val="85000"/>
                  </a:schemeClr>
                </a:gs>
                <a:gs pos="55000">
                  <a:schemeClr val="bg1"/>
                </a:gs>
                <a:gs pos="37000">
                  <a:schemeClr val="bg1">
                    <a:lumMod val="85000"/>
                  </a:schemeClr>
                </a:gs>
                <a:gs pos="22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200000" scaled="0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2" name="组合 7"/>
          <p:cNvGrpSpPr/>
          <p:nvPr/>
        </p:nvGrpSpPr>
        <p:grpSpPr>
          <a:xfrm>
            <a:off x="232948" y="215796"/>
            <a:ext cx="118508" cy="118509"/>
            <a:chOff x="4486616" y="3001075"/>
            <a:chExt cx="274695" cy="274699"/>
          </a:xfrm>
        </p:grpSpPr>
        <p:sp>
          <p:nvSpPr>
            <p:cNvPr id="7" name="椭圆 8"/>
            <p:cNvSpPr/>
            <p:nvPr/>
          </p:nvSpPr>
          <p:spPr>
            <a:xfrm rot="16200000">
              <a:off x="4486614" y="3001077"/>
              <a:ext cx="274699" cy="274695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椭圆 9"/>
            <p:cNvSpPr/>
            <p:nvPr/>
          </p:nvSpPr>
          <p:spPr>
            <a:xfrm rot="16200000">
              <a:off x="4511585" y="3026055"/>
              <a:ext cx="224753" cy="2247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10"/>
          <p:cNvGrpSpPr/>
          <p:nvPr/>
        </p:nvGrpSpPr>
        <p:grpSpPr>
          <a:xfrm>
            <a:off x="0" y="249458"/>
            <a:ext cx="288238" cy="46073"/>
            <a:chOff x="4318304" y="3089060"/>
            <a:chExt cx="384317" cy="61430"/>
          </a:xfrm>
        </p:grpSpPr>
        <p:sp>
          <p:nvSpPr>
            <p:cNvPr id="10" name="圆角矩形 11"/>
            <p:cNvSpPr/>
            <p:nvPr/>
          </p:nvSpPr>
          <p:spPr>
            <a:xfrm rot="16200000">
              <a:off x="4499257" y="2947128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圆角矩形 12"/>
            <p:cNvSpPr/>
            <p:nvPr/>
          </p:nvSpPr>
          <p:spPr>
            <a:xfrm rot="16200000">
              <a:off x="4499258" y="2908107"/>
              <a:ext cx="22409" cy="384316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2" name="文本框 13"/>
          <p:cNvSpPr txBox="1"/>
          <p:nvPr/>
        </p:nvSpPr>
        <p:spPr>
          <a:xfrm>
            <a:off x="243719" y="105774"/>
            <a:ext cx="825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ru-RU" sz="16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Формализация основных задач профессиональной деятельности</a:t>
            </a:r>
          </a:p>
        </p:txBody>
      </p:sp>
      <p:sp>
        <p:nvSpPr>
          <p:cNvPr id="13" name="AutoShape 43"/>
          <p:cNvSpPr>
            <a:spLocks noChangeArrowheads="1"/>
          </p:cNvSpPr>
          <p:nvPr/>
        </p:nvSpPr>
        <p:spPr bwMode="auto">
          <a:xfrm rot="5400000">
            <a:off x="5695344" y="-4348869"/>
            <a:ext cx="1079500" cy="11628065"/>
          </a:xfrm>
          <a:prstGeom prst="can">
            <a:avLst>
              <a:gd name="adj" fmla="val 23229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굴림" charset="-127"/>
              <a:ea typeface="굴림" charset="-127"/>
            </a:endParaRPr>
          </a:p>
        </p:txBody>
      </p:sp>
      <p:sp>
        <p:nvSpPr>
          <p:cNvPr id="14" name="AutoShape 44"/>
          <p:cNvSpPr>
            <a:spLocks noChangeArrowheads="1"/>
          </p:cNvSpPr>
          <p:nvPr/>
        </p:nvSpPr>
        <p:spPr bwMode="auto">
          <a:xfrm>
            <a:off x="9798424" y="1044476"/>
            <a:ext cx="1911350" cy="833438"/>
          </a:xfrm>
          <a:prstGeom prst="homePlate">
            <a:avLst>
              <a:gd name="adj" fmla="val 37192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en-GB" altLang="ko-KR" sz="16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  </a:t>
            </a: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Объекты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профессиональной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деятельности</a:t>
            </a:r>
            <a:endParaRPr lang="en-GB" altLang="ko-KR" sz="1200" b="1" i="1" dirty="0">
              <a:solidFill>
                <a:srgbClr val="FFFFFF"/>
              </a:solidFill>
              <a:latin typeface="Arial" pitchFamily="34" charset="0"/>
              <a:ea typeface="굴림" charset="-127"/>
            </a:endParaRPr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auto">
          <a:xfrm>
            <a:off x="5704261" y="1044476"/>
            <a:ext cx="1909763" cy="833438"/>
          </a:xfrm>
          <a:prstGeom prst="homePlate">
            <a:avLst>
              <a:gd name="adj" fmla="val 37161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Задачи</a:t>
            </a:r>
            <a:endParaRPr lang="en-GB" altLang="ko-KR" sz="1200" b="1" i="1" dirty="0">
              <a:solidFill>
                <a:srgbClr val="FFFFFF"/>
              </a:solidFill>
              <a:latin typeface="Arial" pitchFamily="34" charset="0"/>
              <a:ea typeface="굴림" charset="-127"/>
            </a:endParaRPr>
          </a:p>
        </p:txBody>
      </p:sp>
      <p:sp>
        <p:nvSpPr>
          <p:cNvPr id="16" name="AutoShape 46"/>
          <p:cNvSpPr>
            <a:spLocks noChangeArrowheads="1"/>
          </p:cNvSpPr>
          <p:nvPr/>
        </p:nvSpPr>
        <p:spPr bwMode="auto">
          <a:xfrm>
            <a:off x="2283199" y="1044476"/>
            <a:ext cx="1906587" cy="833438"/>
          </a:xfrm>
          <a:prstGeom prst="homePlate">
            <a:avLst>
              <a:gd name="adj" fmla="val 3249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Типы задач</a:t>
            </a:r>
          </a:p>
          <a:p>
            <a:pPr algn="ctr"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 (ФГОС)</a:t>
            </a:r>
            <a:endParaRPr lang="en-US" altLang="ko-KR" sz="1200" b="1" i="1" dirty="0">
              <a:solidFill>
                <a:srgbClr val="FFFFFF"/>
              </a:solidFill>
              <a:latin typeface="Arial" pitchFamily="34" charset="0"/>
              <a:ea typeface="굴림" charset="-127"/>
            </a:endParaRPr>
          </a:p>
        </p:txBody>
      </p:sp>
      <p:sp>
        <p:nvSpPr>
          <p:cNvPr id="17" name="AutoShape 47"/>
          <p:cNvSpPr>
            <a:spLocks noChangeArrowheads="1"/>
          </p:cNvSpPr>
          <p:nvPr/>
        </p:nvSpPr>
        <p:spPr bwMode="auto">
          <a:xfrm>
            <a:off x="659186" y="1034951"/>
            <a:ext cx="1906588" cy="833438"/>
          </a:xfrm>
          <a:prstGeom prst="homePlate">
            <a:avLst>
              <a:gd name="adj" fmla="val 32493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altLang="en-US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 </a:t>
            </a: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Область </a:t>
            </a:r>
          </a:p>
          <a:p>
            <a:pPr algn="ctr"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профессиональной </a:t>
            </a:r>
          </a:p>
          <a:p>
            <a:pPr algn="ctr">
              <a:defRPr/>
            </a:pPr>
            <a:r>
              <a:rPr lang="ru-RU" altLang="ko-KR" sz="1200" b="1" i="1" dirty="0">
                <a:solidFill>
                  <a:srgbClr val="FFFFFF"/>
                </a:solidFill>
                <a:latin typeface="Arial" pitchFamily="34" charset="0"/>
                <a:ea typeface="굴림" charset="-127"/>
              </a:rPr>
              <a:t>деятельности</a:t>
            </a:r>
            <a:endParaRPr lang="en-US" altLang="ko-KR" sz="1200" b="1" i="1" dirty="0">
              <a:solidFill>
                <a:srgbClr val="FFFFFF"/>
              </a:solidFill>
              <a:latin typeface="Arial" pitchFamily="34" charset="0"/>
              <a:ea typeface="굴림" charset="-127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23813" y="4338641"/>
            <a:ext cx="454342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871663" y="4329116"/>
            <a:ext cx="454342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7586665" y="4319593"/>
            <a:ext cx="454342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3"/>
          <p:cNvSpPr>
            <a:spLocks noChangeArrowheads="1"/>
          </p:cNvSpPr>
          <p:nvPr/>
        </p:nvSpPr>
        <p:spPr bwMode="auto">
          <a:xfrm rot="16200000">
            <a:off x="1695221" y="3735152"/>
            <a:ext cx="2881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altLang="zh-CN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Научно - исследовательские</a:t>
            </a:r>
            <a:endParaRPr lang="zh-CN" alt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rot="16200000">
            <a:off x="1835149" y="4134487"/>
            <a:ext cx="2881313" cy="0"/>
          </a:xfrm>
          <a:prstGeom prst="line">
            <a:avLst/>
          </a:prstGeom>
          <a:noFill/>
          <a:ln w="6350" cmpd="sng">
            <a:solidFill>
              <a:srgbClr val="A2897B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矩形 66"/>
          <p:cNvSpPr/>
          <p:nvPr/>
        </p:nvSpPr>
        <p:spPr>
          <a:xfrm>
            <a:off x="4340605" y="2312094"/>
            <a:ext cx="5422520" cy="545408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планировать и выполнять теоретические, экспериментальные и лабораторные исследования, обрабатывать полученные результаты с использованием современных информационных технологий;</a:t>
            </a:r>
            <a:endParaRPr lang="zh-CN" altLang="en-US" sz="1013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6" name="矩形 66"/>
          <p:cNvSpPr/>
          <p:nvPr/>
        </p:nvSpPr>
        <p:spPr>
          <a:xfrm>
            <a:off x="4350130" y="2902644"/>
            <a:ext cx="5422520" cy="545408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осуществлять патентный поиск, изучать научно-техническую информацию, отечественный и зарубежный опыт по тематике исследований;</a:t>
            </a:r>
            <a:endParaRPr lang="zh-CN" altLang="en-US" sz="1013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7" name="矩形 66"/>
          <p:cNvSpPr/>
          <p:nvPr/>
        </p:nvSpPr>
        <p:spPr>
          <a:xfrm>
            <a:off x="4359655" y="3483669"/>
            <a:ext cx="5422520" cy="545408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разрабатывать модели процессов, явлений, оценивать достоверность построенных моделей с использованием современных методов и средств анализа информации;</a:t>
            </a:r>
            <a:endParaRPr lang="zh-CN" altLang="en-US" sz="1013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8" name="矩形 66"/>
          <p:cNvSpPr/>
          <p:nvPr/>
        </p:nvSpPr>
        <p:spPr>
          <a:xfrm>
            <a:off x="4369180" y="4074219"/>
            <a:ext cx="5422520" cy="545408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составлять отчеты по научно-исследовательской работе самостоятельно или в составе творческих коллективов;</a:t>
            </a:r>
            <a:endParaRPr lang="zh-CN" altLang="en-US" sz="1013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9" name="矩形 66"/>
          <p:cNvSpPr/>
          <p:nvPr/>
        </p:nvSpPr>
        <p:spPr>
          <a:xfrm>
            <a:off x="4378705" y="4655244"/>
            <a:ext cx="5422520" cy="545408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проводить сертификационные испытания (исследования) качества продукции горного предприятия, используемого оборудования, материалов и технологических процессов;</a:t>
            </a:r>
            <a:endParaRPr lang="zh-CN" altLang="en-US" sz="1013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0" name="矩形 66"/>
          <p:cNvSpPr/>
          <p:nvPr/>
        </p:nvSpPr>
        <p:spPr>
          <a:xfrm>
            <a:off x="4388230" y="5236269"/>
            <a:ext cx="5422520" cy="545408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разрабатывать мероприятия по управлению качеством продукции;</a:t>
            </a:r>
            <a:endParaRPr lang="zh-CN" altLang="en-US" sz="1013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1" name="矩形 66"/>
          <p:cNvSpPr/>
          <p:nvPr/>
        </p:nvSpPr>
        <p:spPr>
          <a:xfrm>
            <a:off x="4397755" y="5826819"/>
            <a:ext cx="5422520" cy="545408"/>
          </a:xfrm>
          <a:prstGeom prst="rect">
            <a:avLst/>
          </a:prstGeom>
          <a:solidFill>
            <a:srgbClr val="E6E6E6"/>
          </a:solidFill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2">
                    <a:lumMod val="50000"/>
                  </a:schemeClr>
                </a:solidFill>
              </a:rPr>
              <a:t>использовать методы прогнозирования и оценки уровня промышленной безопасности на производственных объектах, обосновывать и реализовывать действенные меры по снижению производственного травматизма;</a:t>
            </a:r>
            <a:endParaRPr lang="zh-CN" altLang="en-US" sz="1013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2" name="组合 216"/>
          <p:cNvGrpSpPr/>
          <p:nvPr/>
        </p:nvGrpSpPr>
        <p:grpSpPr>
          <a:xfrm>
            <a:off x="10543960" y="2608997"/>
            <a:ext cx="1052110" cy="3062821"/>
            <a:chOff x="5162550" y="368300"/>
            <a:chExt cx="1866900" cy="5436746"/>
          </a:xfrm>
          <a:solidFill>
            <a:schemeClr val="bg1"/>
          </a:solidFill>
          <a:effectLst>
            <a:outerShdw blurRad="2032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3" name="任意多边形 217"/>
            <p:cNvSpPr/>
            <p:nvPr/>
          </p:nvSpPr>
          <p:spPr>
            <a:xfrm>
              <a:off x="5162550" y="368300"/>
              <a:ext cx="1866900" cy="2450803"/>
            </a:xfrm>
            <a:custGeom>
              <a:avLst/>
              <a:gdLst>
                <a:gd name="connsiteX0" fmla="*/ 703729 w 1866900"/>
                <a:gd name="connsiteY0" fmla="*/ 2328771 h 2450803"/>
                <a:gd name="connsiteX1" fmla="*/ 1163171 w 1866900"/>
                <a:gd name="connsiteY1" fmla="*/ 2328771 h 2450803"/>
                <a:gd name="connsiteX2" fmla="*/ 1224187 w 1866900"/>
                <a:gd name="connsiteY2" fmla="*/ 2389787 h 2450803"/>
                <a:gd name="connsiteX3" fmla="*/ 1163171 w 1866900"/>
                <a:gd name="connsiteY3" fmla="*/ 2450803 h 2450803"/>
                <a:gd name="connsiteX4" fmla="*/ 703729 w 1866900"/>
                <a:gd name="connsiteY4" fmla="*/ 2450803 h 2450803"/>
                <a:gd name="connsiteX5" fmla="*/ 642713 w 1866900"/>
                <a:gd name="connsiteY5" fmla="*/ 2389787 h 2450803"/>
                <a:gd name="connsiteX6" fmla="*/ 703729 w 1866900"/>
                <a:gd name="connsiteY6" fmla="*/ 2328771 h 2450803"/>
                <a:gd name="connsiteX7" fmla="*/ 646157 w 1866900"/>
                <a:gd name="connsiteY7" fmla="*/ 2177104 h 2450803"/>
                <a:gd name="connsiteX8" fmla="*/ 1220743 w 1866900"/>
                <a:gd name="connsiteY8" fmla="*/ 2177104 h 2450803"/>
                <a:gd name="connsiteX9" fmla="*/ 1281759 w 1866900"/>
                <a:gd name="connsiteY9" fmla="*/ 2238120 h 2450803"/>
                <a:gd name="connsiteX10" fmla="*/ 1220743 w 1866900"/>
                <a:gd name="connsiteY10" fmla="*/ 2299136 h 2450803"/>
                <a:gd name="connsiteX11" fmla="*/ 646157 w 1866900"/>
                <a:gd name="connsiteY11" fmla="*/ 2299136 h 2450803"/>
                <a:gd name="connsiteX12" fmla="*/ 585141 w 1866900"/>
                <a:gd name="connsiteY12" fmla="*/ 2238120 h 2450803"/>
                <a:gd name="connsiteX13" fmla="*/ 646157 w 1866900"/>
                <a:gd name="connsiteY13" fmla="*/ 2177104 h 2450803"/>
                <a:gd name="connsiteX14" fmla="*/ 601983 w 1866900"/>
                <a:gd name="connsiteY14" fmla="*/ 2025437 h 2450803"/>
                <a:gd name="connsiteX15" fmla="*/ 1264918 w 1866900"/>
                <a:gd name="connsiteY15" fmla="*/ 2025437 h 2450803"/>
                <a:gd name="connsiteX16" fmla="*/ 1325934 w 1866900"/>
                <a:gd name="connsiteY16" fmla="*/ 2086453 h 2450803"/>
                <a:gd name="connsiteX17" fmla="*/ 1264918 w 1866900"/>
                <a:gd name="connsiteY17" fmla="*/ 2147469 h 2450803"/>
                <a:gd name="connsiteX18" fmla="*/ 601983 w 1866900"/>
                <a:gd name="connsiteY18" fmla="*/ 2147469 h 2450803"/>
                <a:gd name="connsiteX19" fmla="*/ 540967 w 1866900"/>
                <a:gd name="connsiteY19" fmla="*/ 2086453 h 2450803"/>
                <a:gd name="connsiteX20" fmla="*/ 601983 w 1866900"/>
                <a:gd name="connsiteY20" fmla="*/ 2025437 h 2450803"/>
                <a:gd name="connsiteX21" fmla="*/ 933450 w 1866900"/>
                <a:gd name="connsiteY21" fmla="*/ 0 h 2450803"/>
                <a:gd name="connsiteX22" fmla="*/ 1866900 w 1866900"/>
                <a:gd name="connsiteY22" fmla="*/ 933450 h 2450803"/>
                <a:gd name="connsiteX23" fmla="*/ 1296791 w 1866900"/>
                <a:gd name="connsiteY23" fmla="*/ 1793545 h 2450803"/>
                <a:gd name="connsiteX24" fmla="*/ 1232555 w 1866900"/>
                <a:gd name="connsiteY24" fmla="*/ 1999556 h 2450803"/>
                <a:gd name="connsiteX25" fmla="*/ 634346 w 1866900"/>
                <a:gd name="connsiteY25" fmla="*/ 1999556 h 2450803"/>
                <a:gd name="connsiteX26" fmla="*/ 570109 w 1866900"/>
                <a:gd name="connsiteY26" fmla="*/ 1793545 h 2450803"/>
                <a:gd name="connsiteX27" fmla="*/ 0 w 1866900"/>
                <a:gd name="connsiteY27" fmla="*/ 933450 h 2450803"/>
                <a:gd name="connsiteX28" fmla="*/ 933450 w 1866900"/>
                <a:gd name="connsiteY28" fmla="*/ 0 h 2450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66900" h="2450803">
                  <a:moveTo>
                    <a:pt x="703729" y="2328771"/>
                  </a:moveTo>
                  <a:lnTo>
                    <a:pt x="1163171" y="2328771"/>
                  </a:lnTo>
                  <a:cubicBezTo>
                    <a:pt x="1196869" y="2328771"/>
                    <a:pt x="1224187" y="2356089"/>
                    <a:pt x="1224187" y="2389787"/>
                  </a:cubicBezTo>
                  <a:cubicBezTo>
                    <a:pt x="1224187" y="2423485"/>
                    <a:pt x="1196869" y="2450803"/>
                    <a:pt x="1163171" y="2450803"/>
                  </a:cubicBezTo>
                  <a:lnTo>
                    <a:pt x="703729" y="2450803"/>
                  </a:lnTo>
                  <a:cubicBezTo>
                    <a:pt x="670031" y="2450803"/>
                    <a:pt x="642713" y="2423485"/>
                    <a:pt x="642713" y="2389787"/>
                  </a:cubicBezTo>
                  <a:cubicBezTo>
                    <a:pt x="642713" y="2356089"/>
                    <a:pt x="670031" y="2328771"/>
                    <a:pt x="703729" y="2328771"/>
                  </a:cubicBezTo>
                  <a:close/>
                  <a:moveTo>
                    <a:pt x="646157" y="2177104"/>
                  </a:moveTo>
                  <a:lnTo>
                    <a:pt x="1220743" y="2177104"/>
                  </a:lnTo>
                  <a:cubicBezTo>
                    <a:pt x="1254441" y="2177104"/>
                    <a:pt x="1281759" y="2204422"/>
                    <a:pt x="1281759" y="2238120"/>
                  </a:cubicBezTo>
                  <a:cubicBezTo>
                    <a:pt x="1281759" y="2271818"/>
                    <a:pt x="1254441" y="2299136"/>
                    <a:pt x="1220743" y="2299136"/>
                  </a:cubicBezTo>
                  <a:lnTo>
                    <a:pt x="646157" y="2299136"/>
                  </a:lnTo>
                  <a:cubicBezTo>
                    <a:pt x="612459" y="2299136"/>
                    <a:pt x="585141" y="2271818"/>
                    <a:pt x="585141" y="2238120"/>
                  </a:cubicBezTo>
                  <a:cubicBezTo>
                    <a:pt x="585141" y="2204422"/>
                    <a:pt x="612459" y="2177104"/>
                    <a:pt x="646157" y="2177104"/>
                  </a:cubicBezTo>
                  <a:close/>
                  <a:moveTo>
                    <a:pt x="601983" y="2025437"/>
                  </a:moveTo>
                  <a:lnTo>
                    <a:pt x="1264918" y="2025437"/>
                  </a:lnTo>
                  <a:cubicBezTo>
                    <a:pt x="1298616" y="2025437"/>
                    <a:pt x="1325934" y="2052755"/>
                    <a:pt x="1325934" y="2086453"/>
                  </a:cubicBezTo>
                  <a:cubicBezTo>
                    <a:pt x="1325934" y="2120151"/>
                    <a:pt x="1298616" y="2147469"/>
                    <a:pt x="1264918" y="2147469"/>
                  </a:cubicBezTo>
                  <a:lnTo>
                    <a:pt x="601983" y="2147469"/>
                  </a:lnTo>
                  <a:cubicBezTo>
                    <a:pt x="568285" y="2147469"/>
                    <a:pt x="540967" y="2120151"/>
                    <a:pt x="540967" y="2086453"/>
                  </a:cubicBezTo>
                  <a:cubicBezTo>
                    <a:pt x="540967" y="2052755"/>
                    <a:pt x="568285" y="2025437"/>
                    <a:pt x="601983" y="2025437"/>
                  </a:cubicBezTo>
                  <a:close/>
                  <a:moveTo>
                    <a:pt x="933450" y="0"/>
                  </a:moveTo>
                  <a:cubicBezTo>
                    <a:pt x="1448980" y="0"/>
                    <a:pt x="1866900" y="417920"/>
                    <a:pt x="1866900" y="933450"/>
                  </a:cubicBezTo>
                  <a:cubicBezTo>
                    <a:pt x="1866900" y="1320098"/>
                    <a:pt x="1631820" y="1651839"/>
                    <a:pt x="1296791" y="1793545"/>
                  </a:cubicBezTo>
                  <a:cubicBezTo>
                    <a:pt x="1203942" y="1852691"/>
                    <a:pt x="1287305" y="1930886"/>
                    <a:pt x="1232555" y="1999556"/>
                  </a:cubicBezTo>
                  <a:lnTo>
                    <a:pt x="634346" y="1999556"/>
                  </a:lnTo>
                  <a:cubicBezTo>
                    <a:pt x="565309" y="1902311"/>
                    <a:pt x="667721" y="1838403"/>
                    <a:pt x="570109" y="1793545"/>
                  </a:cubicBezTo>
                  <a:cubicBezTo>
                    <a:pt x="235080" y="1651839"/>
                    <a:pt x="0" y="1320098"/>
                    <a:pt x="0" y="933450"/>
                  </a:cubicBezTo>
                  <a:cubicBezTo>
                    <a:pt x="0" y="417920"/>
                    <a:pt x="417920" y="0"/>
                    <a:pt x="9334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4" name="任意多边形 218"/>
            <p:cNvSpPr/>
            <p:nvPr/>
          </p:nvSpPr>
          <p:spPr>
            <a:xfrm rot="5400000">
              <a:off x="4622610" y="3468979"/>
              <a:ext cx="2946783" cy="1725351"/>
            </a:xfrm>
            <a:custGeom>
              <a:avLst/>
              <a:gdLst>
                <a:gd name="connsiteX0" fmla="*/ 0 w 2946783"/>
                <a:gd name="connsiteY0" fmla="*/ 1579299 h 1725351"/>
                <a:gd name="connsiteX1" fmla="*/ 0 w 2946783"/>
                <a:gd name="connsiteY1" fmla="*/ 146052 h 1725351"/>
                <a:gd name="connsiteX2" fmla="*/ 146052 w 2946783"/>
                <a:gd name="connsiteY2" fmla="*/ 0 h 1725351"/>
                <a:gd name="connsiteX3" fmla="*/ 273048 w 2946783"/>
                <a:gd name="connsiteY3" fmla="*/ 0 h 1725351"/>
                <a:gd name="connsiteX4" fmla="*/ 276917 w 2946783"/>
                <a:gd name="connsiteY4" fmla="*/ 781 h 1725351"/>
                <a:gd name="connsiteX5" fmla="*/ 284665 w 2946783"/>
                <a:gd name="connsiteY5" fmla="*/ 0 h 1725351"/>
                <a:gd name="connsiteX6" fmla="*/ 1262891 w 2946783"/>
                <a:gd name="connsiteY6" fmla="*/ 0 h 1725351"/>
                <a:gd name="connsiteX7" fmla="*/ 1472441 w 2946783"/>
                <a:gd name="connsiteY7" fmla="*/ 209550 h 1725351"/>
                <a:gd name="connsiteX8" fmla="*/ 1371551 w 2946783"/>
                <a:gd name="connsiteY8" fmla="*/ 388763 h 1725351"/>
                <a:gd name="connsiteX9" fmla="*/ 1317424 w 2946783"/>
                <a:gd name="connsiteY9" fmla="*/ 410014 h 1725351"/>
                <a:gd name="connsiteX10" fmla="*/ 449527 w 2946783"/>
                <a:gd name="connsiteY10" fmla="*/ 410013 h 1725351"/>
                <a:gd name="connsiteX11" fmla="*/ 419437 w 2946783"/>
                <a:gd name="connsiteY11" fmla="*/ 440103 h 1725351"/>
                <a:gd name="connsiteX12" fmla="*/ 449527 w 2946783"/>
                <a:gd name="connsiteY12" fmla="*/ 470193 h 1725351"/>
                <a:gd name="connsiteX13" fmla="*/ 2130333 w 2946783"/>
                <a:gd name="connsiteY13" fmla="*/ 470193 h 1725351"/>
                <a:gd name="connsiteX14" fmla="*/ 2946783 w 2946783"/>
                <a:gd name="connsiteY14" fmla="*/ 862677 h 1725351"/>
                <a:gd name="connsiteX15" fmla="*/ 2130333 w 2946783"/>
                <a:gd name="connsiteY15" fmla="*/ 1255161 h 1725351"/>
                <a:gd name="connsiteX16" fmla="*/ 2130333 w 2946783"/>
                <a:gd name="connsiteY16" fmla="*/ 1255160 h 1725351"/>
                <a:gd name="connsiteX17" fmla="*/ 449527 w 2946783"/>
                <a:gd name="connsiteY17" fmla="*/ 1255159 h 1725351"/>
                <a:gd name="connsiteX18" fmla="*/ 419437 w 2946783"/>
                <a:gd name="connsiteY18" fmla="*/ 1285249 h 1725351"/>
                <a:gd name="connsiteX19" fmla="*/ 449527 w 2946783"/>
                <a:gd name="connsiteY19" fmla="*/ 1315339 h 1725351"/>
                <a:gd name="connsiteX20" fmla="*/ 1320685 w 2946783"/>
                <a:gd name="connsiteY20" fmla="*/ 1315339 h 1725351"/>
                <a:gd name="connsiteX21" fmla="*/ 1344457 w 2946783"/>
                <a:gd name="connsiteY21" fmla="*/ 1322719 h 1725351"/>
                <a:gd name="connsiteX22" fmla="*/ 1472441 w 2946783"/>
                <a:gd name="connsiteY22" fmla="*/ 1515801 h 1725351"/>
                <a:gd name="connsiteX23" fmla="*/ 1262891 w 2946783"/>
                <a:gd name="connsiteY23" fmla="*/ 1725351 h 1725351"/>
                <a:gd name="connsiteX24" fmla="*/ 284663 w 2946783"/>
                <a:gd name="connsiteY24" fmla="*/ 1725351 h 1725351"/>
                <a:gd name="connsiteX25" fmla="*/ 276916 w 2946783"/>
                <a:gd name="connsiteY25" fmla="*/ 1724570 h 1725351"/>
                <a:gd name="connsiteX26" fmla="*/ 273048 w 2946783"/>
                <a:gd name="connsiteY26" fmla="*/ 1725351 h 1725351"/>
                <a:gd name="connsiteX27" fmla="*/ 146052 w 2946783"/>
                <a:gd name="connsiteY27" fmla="*/ 1725351 h 1725351"/>
                <a:gd name="connsiteX28" fmla="*/ 0 w 2946783"/>
                <a:gd name="connsiteY28" fmla="*/ 1579299 h 172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46783" h="1725351">
                  <a:moveTo>
                    <a:pt x="0" y="1579299"/>
                  </a:moveTo>
                  <a:lnTo>
                    <a:pt x="0" y="146052"/>
                  </a:lnTo>
                  <a:cubicBezTo>
                    <a:pt x="0" y="65390"/>
                    <a:pt x="65390" y="0"/>
                    <a:pt x="146052" y="0"/>
                  </a:cubicBezTo>
                  <a:lnTo>
                    <a:pt x="273048" y="0"/>
                  </a:lnTo>
                  <a:lnTo>
                    <a:pt x="276917" y="781"/>
                  </a:lnTo>
                  <a:lnTo>
                    <a:pt x="284665" y="0"/>
                  </a:lnTo>
                  <a:lnTo>
                    <a:pt x="1262891" y="0"/>
                  </a:lnTo>
                  <a:cubicBezTo>
                    <a:pt x="1378622" y="0"/>
                    <a:pt x="1472441" y="93819"/>
                    <a:pt x="1472441" y="209550"/>
                  </a:cubicBezTo>
                  <a:cubicBezTo>
                    <a:pt x="1472441" y="285499"/>
                    <a:pt x="1432037" y="352011"/>
                    <a:pt x="1371551" y="388763"/>
                  </a:cubicBezTo>
                  <a:lnTo>
                    <a:pt x="1317424" y="410014"/>
                  </a:lnTo>
                  <a:lnTo>
                    <a:pt x="449527" y="410013"/>
                  </a:lnTo>
                  <a:cubicBezTo>
                    <a:pt x="432909" y="410013"/>
                    <a:pt x="419437" y="423485"/>
                    <a:pt x="419437" y="440103"/>
                  </a:cubicBezTo>
                  <a:cubicBezTo>
                    <a:pt x="419437" y="456721"/>
                    <a:pt x="432909" y="470193"/>
                    <a:pt x="449527" y="470193"/>
                  </a:cubicBezTo>
                  <a:lnTo>
                    <a:pt x="2130333" y="470193"/>
                  </a:lnTo>
                  <a:lnTo>
                    <a:pt x="2946783" y="862677"/>
                  </a:lnTo>
                  <a:lnTo>
                    <a:pt x="2130333" y="1255161"/>
                  </a:lnTo>
                  <a:lnTo>
                    <a:pt x="2130333" y="1255160"/>
                  </a:lnTo>
                  <a:lnTo>
                    <a:pt x="449527" y="1255159"/>
                  </a:lnTo>
                  <a:cubicBezTo>
                    <a:pt x="432909" y="1255159"/>
                    <a:pt x="419437" y="1268631"/>
                    <a:pt x="419437" y="1285249"/>
                  </a:cubicBezTo>
                  <a:cubicBezTo>
                    <a:pt x="419437" y="1301867"/>
                    <a:pt x="432909" y="1315339"/>
                    <a:pt x="449527" y="1315339"/>
                  </a:cubicBezTo>
                  <a:lnTo>
                    <a:pt x="1320685" y="1315339"/>
                  </a:lnTo>
                  <a:lnTo>
                    <a:pt x="1344457" y="1322719"/>
                  </a:lnTo>
                  <a:cubicBezTo>
                    <a:pt x="1419668" y="1354530"/>
                    <a:pt x="1472441" y="1429003"/>
                    <a:pt x="1472441" y="1515801"/>
                  </a:cubicBezTo>
                  <a:cubicBezTo>
                    <a:pt x="1472441" y="1631532"/>
                    <a:pt x="1378622" y="1725351"/>
                    <a:pt x="1262891" y="1725351"/>
                  </a:cubicBezTo>
                  <a:lnTo>
                    <a:pt x="284663" y="1725351"/>
                  </a:lnTo>
                  <a:lnTo>
                    <a:pt x="276916" y="1724570"/>
                  </a:lnTo>
                  <a:lnTo>
                    <a:pt x="273048" y="1725351"/>
                  </a:lnTo>
                  <a:lnTo>
                    <a:pt x="146052" y="1725351"/>
                  </a:lnTo>
                  <a:cubicBezTo>
                    <a:pt x="65390" y="1725351"/>
                    <a:pt x="0" y="1659961"/>
                    <a:pt x="0" y="1579299"/>
                  </a:cubicBezTo>
                  <a:close/>
                </a:path>
              </a:pathLst>
            </a:custGeom>
            <a:gradFill>
              <a:gsLst>
                <a:gs pos="73000">
                  <a:schemeClr val="bg1">
                    <a:lumMod val="85000"/>
                  </a:schemeClr>
                </a:gs>
                <a:gs pos="72000">
                  <a:schemeClr val="bg1">
                    <a:lumMod val="95000"/>
                  </a:schemeClr>
                </a:gs>
                <a:gs pos="94000">
                  <a:schemeClr val="bg1">
                    <a:lumMod val="85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lin ang="0" scaled="0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5" name="任意多边形 219"/>
            <p:cNvSpPr/>
            <p:nvPr/>
          </p:nvSpPr>
          <p:spPr>
            <a:xfrm flipV="1">
              <a:off x="6010155" y="2865785"/>
              <a:ext cx="171690" cy="540499"/>
            </a:xfrm>
            <a:custGeom>
              <a:avLst/>
              <a:gdLst>
                <a:gd name="connsiteX0" fmla="*/ 0 w 171689"/>
                <a:gd name="connsiteY0" fmla="*/ 1081000 h 1081000"/>
                <a:gd name="connsiteX1" fmla="*/ 171689 w 171689"/>
                <a:gd name="connsiteY1" fmla="*/ 1081000 h 1081000"/>
                <a:gd name="connsiteX2" fmla="*/ 116621 w 171689"/>
                <a:gd name="connsiteY2" fmla="*/ 966447 h 1081000"/>
                <a:gd name="connsiteX3" fmla="*/ 144455 w 171689"/>
                <a:gd name="connsiteY3" fmla="*/ 83306 h 1081000"/>
                <a:gd name="connsiteX4" fmla="*/ 148442 w 171689"/>
                <a:gd name="connsiteY4" fmla="*/ 83306 h 1081000"/>
                <a:gd name="connsiteX5" fmla="*/ 85843 w 171689"/>
                <a:gd name="connsiteY5" fmla="*/ 0 h 1081000"/>
                <a:gd name="connsiteX6" fmla="*/ 23243 w 171689"/>
                <a:gd name="connsiteY6" fmla="*/ 83306 h 1081000"/>
                <a:gd name="connsiteX7" fmla="*/ 27232 w 171689"/>
                <a:gd name="connsiteY7" fmla="*/ 83306 h 1081000"/>
                <a:gd name="connsiteX8" fmla="*/ 28696 w 171689"/>
                <a:gd name="connsiteY8" fmla="*/ 256922 h 1081000"/>
                <a:gd name="connsiteX9" fmla="*/ 54846 w 171689"/>
                <a:gd name="connsiteY9" fmla="*/ 966909 h 10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89" h="1081000">
                  <a:moveTo>
                    <a:pt x="0" y="1081000"/>
                  </a:moveTo>
                  <a:lnTo>
                    <a:pt x="171689" y="1081000"/>
                  </a:lnTo>
                  <a:lnTo>
                    <a:pt x="116621" y="966447"/>
                  </a:lnTo>
                  <a:lnTo>
                    <a:pt x="144455" y="83306"/>
                  </a:lnTo>
                  <a:lnTo>
                    <a:pt x="148442" y="83306"/>
                  </a:lnTo>
                  <a:lnTo>
                    <a:pt x="85843" y="0"/>
                  </a:lnTo>
                  <a:lnTo>
                    <a:pt x="23243" y="83306"/>
                  </a:lnTo>
                  <a:lnTo>
                    <a:pt x="27232" y="83306"/>
                  </a:lnTo>
                  <a:lnTo>
                    <a:pt x="28696" y="256922"/>
                  </a:lnTo>
                  <a:lnTo>
                    <a:pt x="54846" y="9669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66" name="组合 225"/>
          <p:cNvGrpSpPr/>
          <p:nvPr/>
        </p:nvGrpSpPr>
        <p:grpSpPr>
          <a:xfrm>
            <a:off x="10773126" y="2715049"/>
            <a:ext cx="593846" cy="824852"/>
            <a:chOff x="3932746" y="2019238"/>
            <a:chExt cx="412048" cy="572542"/>
          </a:xfrm>
          <a:solidFill>
            <a:srgbClr val="0070C0"/>
          </a:solidFill>
        </p:grpSpPr>
        <p:sp>
          <p:nvSpPr>
            <p:cNvPr id="67" name="任意多边形 226"/>
            <p:cNvSpPr/>
            <p:nvPr/>
          </p:nvSpPr>
          <p:spPr>
            <a:xfrm>
              <a:off x="3977574" y="2367381"/>
              <a:ext cx="224399" cy="224399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任意多边形 227"/>
            <p:cNvSpPr/>
            <p:nvPr/>
          </p:nvSpPr>
          <p:spPr>
            <a:xfrm>
              <a:off x="4176993" y="2308657"/>
              <a:ext cx="167801" cy="167801"/>
            </a:xfrm>
            <a:custGeom>
              <a:avLst/>
              <a:gdLst>
                <a:gd name="connsiteX0" fmla="*/ 870381 w 1740762"/>
                <a:gd name="connsiteY0" fmla="*/ 422211 h 1740760"/>
                <a:gd name="connsiteX1" fmla="*/ 422212 w 1740762"/>
                <a:gd name="connsiteY1" fmla="*/ 870380 h 1740760"/>
                <a:gd name="connsiteX2" fmla="*/ 870381 w 1740762"/>
                <a:gd name="connsiteY2" fmla="*/ 1318549 h 1740760"/>
                <a:gd name="connsiteX3" fmla="*/ 1318550 w 1740762"/>
                <a:gd name="connsiteY3" fmla="*/ 870380 h 1740760"/>
                <a:gd name="connsiteX4" fmla="*/ 870381 w 1740762"/>
                <a:gd name="connsiteY4" fmla="*/ 422211 h 1740760"/>
                <a:gd name="connsiteX5" fmla="*/ 785261 w 1740762"/>
                <a:gd name="connsiteY5" fmla="*/ 0 h 1740760"/>
                <a:gd name="connsiteX6" fmla="*/ 955501 w 1740762"/>
                <a:gd name="connsiteY6" fmla="*/ 0 h 1740760"/>
                <a:gd name="connsiteX7" fmla="*/ 955501 w 1740762"/>
                <a:gd name="connsiteY7" fmla="*/ 134329 h 1740760"/>
                <a:gd name="connsiteX8" fmla="*/ 1014988 w 1740762"/>
                <a:gd name="connsiteY8" fmla="*/ 143408 h 1740760"/>
                <a:gd name="connsiteX9" fmla="*/ 1073317 w 1740762"/>
                <a:gd name="connsiteY9" fmla="*/ 158020 h 1740760"/>
                <a:gd name="connsiteX10" fmla="*/ 1124821 w 1740762"/>
                <a:gd name="connsiteY10" fmla="*/ 33680 h 1740760"/>
                <a:gd name="connsiteX11" fmla="*/ 1282102 w 1740762"/>
                <a:gd name="connsiteY11" fmla="*/ 98828 h 1740760"/>
                <a:gd name="connsiteX12" fmla="*/ 1229998 w 1740762"/>
                <a:gd name="connsiteY12" fmla="*/ 224619 h 1740760"/>
                <a:gd name="connsiteX13" fmla="*/ 1250218 w 1740762"/>
                <a:gd name="connsiteY13" fmla="*/ 235760 h 1740760"/>
                <a:gd name="connsiteX14" fmla="*/ 1327066 w 1740762"/>
                <a:gd name="connsiteY14" fmla="*/ 289364 h 1740760"/>
                <a:gd name="connsiteX15" fmla="*/ 1329143 w 1740762"/>
                <a:gd name="connsiteY15" fmla="*/ 291241 h 1740760"/>
                <a:gd name="connsiteX16" fmla="*/ 1425645 w 1740762"/>
                <a:gd name="connsiteY16" fmla="*/ 194739 h 1740760"/>
                <a:gd name="connsiteX17" fmla="*/ 1546022 w 1740762"/>
                <a:gd name="connsiteY17" fmla="*/ 315117 h 1740760"/>
                <a:gd name="connsiteX18" fmla="*/ 1448558 w 1740762"/>
                <a:gd name="connsiteY18" fmla="*/ 412582 h 1740760"/>
                <a:gd name="connsiteX19" fmla="*/ 1457388 w 1740762"/>
                <a:gd name="connsiteY19" fmla="*/ 422838 h 1740760"/>
                <a:gd name="connsiteX20" fmla="*/ 1514167 w 1740762"/>
                <a:gd name="connsiteY20" fmla="*/ 511583 h 1740760"/>
                <a:gd name="connsiteX21" fmla="*/ 1641935 w 1740762"/>
                <a:gd name="connsiteY21" fmla="*/ 458659 h 1740760"/>
                <a:gd name="connsiteX22" fmla="*/ 1707082 w 1740762"/>
                <a:gd name="connsiteY22" fmla="*/ 615941 h 1740760"/>
                <a:gd name="connsiteX23" fmla="*/ 1579247 w 1740762"/>
                <a:gd name="connsiteY23" fmla="*/ 668892 h 1740760"/>
                <a:gd name="connsiteX24" fmla="*/ 1584835 w 1740762"/>
                <a:gd name="connsiteY24" fmla="*/ 687711 h 1740760"/>
                <a:gd name="connsiteX25" fmla="*/ 1601709 w 1740762"/>
                <a:gd name="connsiteY25" fmla="*/ 777321 h 1740760"/>
                <a:gd name="connsiteX26" fmla="*/ 1602202 w 1740762"/>
                <a:gd name="connsiteY26" fmla="*/ 785260 h 1740760"/>
                <a:gd name="connsiteX27" fmla="*/ 1740762 w 1740762"/>
                <a:gd name="connsiteY27" fmla="*/ 785260 h 1740760"/>
                <a:gd name="connsiteX28" fmla="*/ 1740762 w 1740762"/>
                <a:gd name="connsiteY28" fmla="*/ 955500 h 1740760"/>
                <a:gd name="connsiteX29" fmla="*/ 1602244 w 1740762"/>
                <a:gd name="connsiteY29" fmla="*/ 955500 h 1740760"/>
                <a:gd name="connsiteX30" fmla="*/ 1592412 w 1740762"/>
                <a:gd name="connsiteY30" fmla="*/ 1019928 h 1740760"/>
                <a:gd name="connsiteX31" fmla="*/ 1579385 w 1740762"/>
                <a:gd name="connsiteY31" fmla="*/ 1071925 h 1740760"/>
                <a:gd name="connsiteX32" fmla="*/ 1707082 w 1740762"/>
                <a:gd name="connsiteY32" fmla="*/ 1124819 h 1740760"/>
                <a:gd name="connsiteX33" fmla="*/ 1641935 w 1740762"/>
                <a:gd name="connsiteY33" fmla="*/ 1282101 h 1740760"/>
                <a:gd name="connsiteX34" fmla="*/ 1514336 w 1740762"/>
                <a:gd name="connsiteY34" fmla="*/ 1229247 h 1740760"/>
                <a:gd name="connsiteX35" fmla="*/ 1500059 w 1740762"/>
                <a:gd name="connsiteY35" fmla="*/ 1255158 h 1740760"/>
                <a:gd name="connsiteX36" fmla="*/ 1448892 w 1740762"/>
                <a:gd name="connsiteY36" fmla="*/ 1328512 h 1740760"/>
                <a:gd name="connsiteX37" fmla="*/ 1546022 w 1740762"/>
                <a:gd name="connsiteY37" fmla="*/ 1425643 h 1740760"/>
                <a:gd name="connsiteX38" fmla="*/ 1425645 w 1740762"/>
                <a:gd name="connsiteY38" fmla="*/ 1546021 h 1740760"/>
                <a:gd name="connsiteX39" fmla="*/ 1328549 w 1740762"/>
                <a:gd name="connsiteY39" fmla="*/ 1448925 h 1740760"/>
                <a:gd name="connsiteX40" fmla="*/ 1312981 w 1740762"/>
                <a:gd name="connsiteY40" fmla="*/ 1462328 h 1740760"/>
                <a:gd name="connsiteX41" fmla="*/ 1229762 w 1740762"/>
                <a:gd name="connsiteY41" fmla="*/ 1515571 h 1740760"/>
                <a:gd name="connsiteX42" fmla="*/ 1282102 w 1740762"/>
                <a:gd name="connsiteY42" fmla="*/ 1641932 h 1740760"/>
                <a:gd name="connsiteX43" fmla="*/ 1124821 w 1740762"/>
                <a:gd name="connsiteY43" fmla="*/ 1707080 h 1740760"/>
                <a:gd name="connsiteX44" fmla="*/ 1073151 w 1740762"/>
                <a:gd name="connsiteY44" fmla="*/ 1582339 h 1740760"/>
                <a:gd name="connsiteX45" fmla="*/ 1048108 w 1740762"/>
                <a:gd name="connsiteY45" fmla="*/ 1589775 h 1740760"/>
                <a:gd name="connsiteX46" fmla="*/ 958498 w 1740762"/>
                <a:gd name="connsiteY46" fmla="*/ 1606649 h 1740760"/>
                <a:gd name="connsiteX47" fmla="*/ 955501 w 1740762"/>
                <a:gd name="connsiteY47" fmla="*/ 1606835 h 1740760"/>
                <a:gd name="connsiteX48" fmla="*/ 955501 w 1740762"/>
                <a:gd name="connsiteY48" fmla="*/ 1740760 h 1740760"/>
                <a:gd name="connsiteX49" fmla="*/ 785261 w 1740762"/>
                <a:gd name="connsiteY49" fmla="*/ 1740760 h 1740760"/>
                <a:gd name="connsiteX50" fmla="*/ 785261 w 1740762"/>
                <a:gd name="connsiteY50" fmla="*/ 1607939 h 1740760"/>
                <a:gd name="connsiteX51" fmla="*/ 715891 w 1740762"/>
                <a:gd name="connsiteY51" fmla="*/ 1597352 h 1740760"/>
                <a:gd name="connsiteX52" fmla="*/ 666516 w 1740762"/>
                <a:gd name="connsiteY52" fmla="*/ 1584982 h 1740760"/>
                <a:gd name="connsiteX53" fmla="*/ 615942 w 1740762"/>
                <a:gd name="connsiteY53" fmla="*/ 1707080 h 1740760"/>
                <a:gd name="connsiteX54" fmla="*/ 458661 w 1740762"/>
                <a:gd name="connsiteY54" fmla="*/ 1641932 h 1740760"/>
                <a:gd name="connsiteX55" fmla="*/ 508928 w 1740762"/>
                <a:gd name="connsiteY55" fmla="*/ 1520575 h 1740760"/>
                <a:gd name="connsiteX56" fmla="*/ 480660 w 1740762"/>
                <a:gd name="connsiteY56" fmla="*/ 1504999 h 1740760"/>
                <a:gd name="connsiteX57" fmla="*/ 407307 w 1740762"/>
                <a:gd name="connsiteY57" fmla="*/ 1453832 h 1740760"/>
                <a:gd name="connsiteX58" fmla="*/ 315118 w 1740762"/>
                <a:gd name="connsiteY58" fmla="*/ 1546021 h 1740760"/>
                <a:gd name="connsiteX59" fmla="*/ 194740 w 1740762"/>
                <a:gd name="connsiteY59" fmla="*/ 1425643 h 1740760"/>
                <a:gd name="connsiteX60" fmla="*/ 286894 w 1740762"/>
                <a:gd name="connsiteY60" fmla="*/ 1333489 h 1740760"/>
                <a:gd name="connsiteX61" fmla="*/ 273491 w 1740762"/>
                <a:gd name="connsiteY61" fmla="*/ 1317922 h 1740760"/>
                <a:gd name="connsiteX62" fmla="*/ 218783 w 1740762"/>
                <a:gd name="connsiteY62" fmla="*/ 1232414 h 1740760"/>
                <a:gd name="connsiteX63" fmla="*/ 98828 w 1740762"/>
                <a:gd name="connsiteY63" fmla="*/ 1282101 h 1740760"/>
                <a:gd name="connsiteX64" fmla="*/ 33680 w 1740762"/>
                <a:gd name="connsiteY64" fmla="*/ 1124819 h 1740760"/>
                <a:gd name="connsiteX65" fmla="*/ 152714 w 1740762"/>
                <a:gd name="connsiteY65" fmla="*/ 1075514 h 1740760"/>
                <a:gd name="connsiteX66" fmla="*/ 146043 w 1740762"/>
                <a:gd name="connsiteY66" fmla="*/ 1053048 h 1740760"/>
                <a:gd name="connsiteX67" fmla="*/ 129170 w 1740762"/>
                <a:gd name="connsiteY67" fmla="*/ 963438 h 1740760"/>
                <a:gd name="connsiteX68" fmla="*/ 128677 w 1740762"/>
                <a:gd name="connsiteY68" fmla="*/ 955500 h 1740760"/>
                <a:gd name="connsiteX69" fmla="*/ 0 w 1740762"/>
                <a:gd name="connsiteY69" fmla="*/ 955500 h 1740760"/>
                <a:gd name="connsiteX70" fmla="*/ 0 w 1740762"/>
                <a:gd name="connsiteY70" fmla="*/ 785260 h 1740760"/>
                <a:gd name="connsiteX71" fmla="*/ 128814 w 1740762"/>
                <a:gd name="connsiteY71" fmla="*/ 785260 h 1740760"/>
                <a:gd name="connsiteX72" fmla="*/ 134981 w 1740762"/>
                <a:gd name="connsiteY72" fmla="*/ 739025 h 1740760"/>
                <a:gd name="connsiteX73" fmla="*/ 147040 w 1740762"/>
                <a:gd name="connsiteY73" fmla="*/ 683819 h 1740760"/>
                <a:gd name="connsiteX74" fmla="*/ 152622 w 1740762"/>
                <a:gd name="connsiteY74" fmla="*/ 665208 h 1740760"/>
                <a:gd name="connsiteX75" fmla="*/ 33680 w 1740762"/>
                <a:gd name="connsiteY75" fmla="*/ 615940 h 1740760"/>
                <a:gd name="connsiteX76" fmla="*/ 98828 w 1740762"/>
                <a:gd name="connsiteY76" fmla="*/ 458659 h 1740760"/>
                <a:gd name="connsiteX77" fmla="*/ 219054 w 1740762"/>
                <a:gd name="connsiteY77" fmla="*/ 508459 h 1740760"/>
                <a:gd name="connsiteX78" fmla="*/ 264199 w 1740762"/>
                <a:gd name="connsiteY78" fmla="*/ 435381 h 1740760"/>
                <a:gd name="connsiteX79" fmla="*/ 286732 w 1740762"/>
                <a:gd name="connsiteY79" fmla="*/ 407109 h 1740760"/>
                <a:gd name="connsiteX80" fmla="*/ 194740 w 1740762"/>
                <a:gd name="connsiteY80" fmla="*/ 315117 h 1740760"/>
                <a:gd name="connsiteX81" fmla="*/ 315118 w 1740762"/>
                <a:gd name="connsiteY81" fmla="*/ 194739 h 1740760"/>
                <a:gd name="connsiteX82" fmla="*/ 407197 w 1740762"/>
                <a:gd name="connsiteY82" fmla="*/ 286817 h 1740760"/>
                <a:gd name="connsiteX83" fmla="*/ 460791 w 1740762"/>
                <a:gd name="connsiteY83" fmla="*/ 248268 h 1740760"/>
                <a:gd name="connsiteX84" fmla="*/ 508858 w 1740762"/>
                <a:gd name="connsiteY84" fmla="*/ 220014 h 1740760"/>
                <a:gd name="connsiteX85" fmla="*/ 458661 w 1740762"/>
                <a:gd name="connsiteY85" fmla="*/ 98828 h 1740760"/>
                <a:gd name="connsiteX86" fmla="*/ 615942 w 1740762"/>
                <a:gd name="connsiteY86" fmla="*/ 33679 h 1740760"/>
                <a:gd name="connsiteX87" fmla="*/ 666597 w 1740762"/>
                <a:gd name="connsiteY87" fmla="*/ 155970 h 1740760"/>
                <a:gd name="connsiteX88" fmla="*/ 715891 w 1740762"/>
                <a:gd name="connsiteY88" fmla="*/ 143408 h 1740760"/>
                <a:gd name="connsiteX89" fmla="*/ 785261 w 1740762"/>
                <a:gd name="connsiteY89" fmla="*/ 132820 h 17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762" h="1740760">
                  <a:moveTo>
                    <a:pt x="870381" y="422211"/>
                  </a:moveTo>
                  <a:cubicBezTo>
                    <a:pt x="622864" y="422211"/>
                    <a:pt x="422212" y="622863"/>
                    <a:pt x="422212" y="870380"/>
                  </a:cubicBezTo>
                  <a:cubicBezTo>
                    <a:pt x="422212" y="1117897"/>
                    <a:pt x="622864" y="1318549"/>
                    <a:pt x="870381" y="1318549"/>
                  </a:cubicBezTo>
                  <a:cubicBezTo>
                    <a:pt x="1117898" y="1318549"/>
                    <a:pt x="1318550" y="1117897"/>
                    <a:pt x="1318550" y="870380"/>
                  </a:cubicBezTo>
                  <a:cubicBezTo>
                    <a:pt x="1318550" y="622863"/>
                    <a:pt x="1117898" y="422211"/>
                    <a:pt x="870381" y="422211"/>
                  </a:cubicBezTo>
                  <a:close/>
                  <a:moveTo>
                    <a:pt x="785261" y="0"/>
                  </a:moveTo>
                  <a:lnTo>
                    <a:pt x="955501" y="0"/>
                  </a:lnTo>
                  <a:lnTo>
                    <a:pt x="955501" y="134329"/>
                  </a:lnTo>
                  <a:lnTo>
                    <a:pt x="1014988" y="143408"/>
                  </a:lnTo>
                  <a:lnTo>
                    <a:pt x="1073317" y="158020"/>
                  </a:lnTo>
                  <a:lnTo>
                    <a:pt x="1124821" y="33680"/>
                  </a:lnTo>
                  <a:lnTo>
                    <a:pt x="1282102" y="98828"/>
                  </a:lnTo>
                  <a:lnTo>
                    <a:pt x="1229998" y="224619"/>
                  </a:lnTo>
                  <a:lnTo>
                    <a:pt x="1250218" y="235760"/>
                  </a:lnTo>
                  <a:cubicBezTo>
                    <a:pt x="1276992" y="252029"/>
                    <a:pt x="1302655" y="269943"/>
                    <a:pt x="1327066" y="289364"/>
                  </a:cubicBezTo>
                  <a:lnTo>
                    <a:pt x="1329143" y="291241"/>
                  </a:lnTo>
                  <a:lnTo>
                    <a:pt x="1425645" y="194739"/>
                  </a:lnTo>
                  <a:lnTo>
                    <a:pt x="1546022" y="315117"/>
                  </a:lnTo>
                  <a:lnTo>
                    <a:pt x="1448558" y="412582"/>
                  </a:lnTo>
                  <a:lnTo>
                    <a:pt x="1457388" y="422838"/>
                  </a:lnTo>
                  <a:lnTo>
                    <a:pt x="1514167" y="511583"/>
                  </a:lnTo>
                  <a:lnTo>
                    <a:pt x="1641935" y="458659"/>
                  </a:lnTo>
                  <a:lnTo>
                    <a:pt x="1707082" y="615941"/>
                  </a:lnTo>
                  <a:lnTo>
                    <a:pt x="1579247" y="668892"/>
                  </a:lnTo>
                  <a:lnTo>
                    <a:pt x="1584835" y="687711"/>
                  </a:lnTo>
                  <a:cubicBezTo>
                    <a:pt x="1592232" y="716929"/>
                    <a:pt x="1597895" y="746838"/>
                    <a:pt x="1601709" y="777321"/>
                  </a:cubicBezTo>
                  <a:lnTo>
                    <a:pt x="1602202" y="785260"/>
                  </a:lnTo>
                  <a:lnTo>
                    <a:pt x="1740762" y="785260"/>
                  </a:lnTo>
                  <a:lnTo>
                    <a:pt x="1740762" y="955500"/>
                  </a:lnTo>
                  <a:lnTo>
                    <a:pt x="1602244" y="955500"/>
                  </a:lnTo>
                  <a:lnTo>
                    <a:pt x="1592412" y="1019928"/>
                  </a:lnTo>
                  <a:lnTo>
                    <a:pt x="1579385" y="1071925"/>
                  </a:lnTo>
                  <a:lnTo>
                    <a:pt x="1707082" y="1124819"/>
                  </a:lnTo>
                  <a:lnTo>
                    <a:pt x="1641935" y="1282101"/>
                  </a:lnTo>
                  <a:lnTo>
                    <a:pt x="1514336" y="1229247"/>
                  </a:lnTo>
                  <a:lnTo>
                    <a:pt x="1500059" y="1255158"/>
                  </a:lnTo>
                  <a:lnTo>
                    <a:pt x="1448892" y="1328512"/>
                  </a:lnTo>
                  <a:lnTo>
                    <a:pt x="1546022" y="1425643"/>
                  </a:lnTo>
                  <a:lnTo>
                    <a:pt x="1425645" y="1546021"/>
                  </a:lnTo>
                  <a:lnTo>
                    <a:pt x="1328549" y="1448925"/>
                  </a:lnTo>
                  <a:lnTo>
                    <a:pt x="1312981" y="1462328"/>
                  </a:lnTo>
                  <a:lnTo>
                    <a:pt x="1229762" y="1515571"/>
                  </a:lnTo>
                  <a:lnTo>
                    <a:pt x="1282102" y="1641932"/>
                  </a:lnTo>
                  <a:lnTo>
                    <a:pt x="1124821" y="1707080"/>
                  </a:lnTo>
                  <a:lnTo>
                    <a:pt x="1073151" y="1582339"/>
                  </a:lnTo>
                  <a:lnTo>
                    <a:pt x="1048108" y="1589775"/>
                  </a:lnTo>
                  <a:cubicBezTo>
                    <a:pt x="1018890" y="1597172"/>
                    <a:pt x="988981" y="1602835"/>
                    <a:pt x="958498" y="1606649"/>
                  </a:cubicBezTo>
                  <a:lnTo>
                    <a:pt x="955501" y="1606835"/>
                  </a:lnTo>
                  <a:lnTo>
                    <a:pt x="955501" y="1740760"/>
                  </a:lnTo>
                  <a:lnTo>
                    <a:pt x="785261" y="1740760"/>
                  </a:lnTo>
                  <a:lnTo>
                    <a:pt x="785261" y="1607939"/>
                  </a:lnTo>
                  <a:lnTo>
                    <a:pt x="715891" y="1597352"/>
                  </a:lnTo>
                  <a:lnTo>
                    <a:pt x="666516" y="1584982"/>
                  </a:lnTo>
                  <a:lnTo>
                    <a:pt x="615942" y="1707080"/>
                  </a:lnTo>
                  <a:lnTo>
                    <a:pt x="458661" y="1641932"/>
                  </a:lnTo>
                  <a:lnTo>
                    <a:pt x="508928" y="1520575"/>
                  </a:lnTo>
                  <a:lnTo>
                    <a:pt x="480660" y="1504999"/>
                  </a:lnTo>
                  <a:lnTo>
                    <a:pt x="407307" y="1453832"/>
                  </a:lnTo>
                  <a:lnTo>
                    <a:pt x="315118" y="1546021"/>
                  </a:lnTo>
                  <a:lnTo>
                    <a:pt x="194740" y="1425643"/>
                  </a:lnTo>
                  <a:lnTo>
                    <a:pt x="286894" y="1333489"/>
                  </a:lnTo>
                  <a:lnTo>
                    <a:pt x="273491" y="1317922"/>
                  </a:lnTo>
                  <a:lnTo>
                    <a:pt x="218783" y="1232414"/>
                  </a:lnTo>
                  <a:lnTo>
                    <a:pt x="98828" y="1282101"/>
                  </a:lnTo>
                  <a:lnTo>
                    <a:pt x="33680" y="1124819"/>
                  </a:lnTo>
                  <a:lnTo>
                    <a:pt x="152714" y="1075514"/>
                  </a:lnTo>
                  <a:lnTo>
                    <a:pt x="146043" y="1053048"/>
                  </a:lnTo>
                  <a:cubicBezTo>
                    <a:pt x="138647" y="1023830"/>
                    <a:pt x="132984" y="993922"/>
                    <a:pt x="129170" y="963438"/>
                  </a:cubicBezTo>
                  <a:lnTo>
                    <a:pt x="128677" y="955500"/>
                  </a:lnTo>
                  <a:lnTo>
                    <a:pt x="0" y="955500"/>
                  </a:lnTo>
                  <a:lnTo>
                    <a:pt x="0" y="785260"/>
                  </a:lnTo>
                  <a:lnTo>
                    <a:pt x="128814" y="785260"/>
                  </a:lnTo>
                  <a:lnTo>
                    <a:pt x="134981" y="739025"/>
                  </a:lnTo>
                  <a:cubicBezTo>
                    <a:pt x="138313" y="720372"/>
                    <a:pt x="142341" y="701961"/>
                    <a:pt x="147040" y="683819"/>
                  </a:cubicBezTo>
                  <a:lnTo>
                    <a:pt x="152622" y="665208"/>
                  </a:lnTo>
                  <a:lnTo>
                    <a:pt x="33680" y="615940"/>
                  </a:lnTo>
                  <a:lnTo>
                    <a:pt x="98828" y="458659"/>
                  </a:lnTo>
                  <a:lnTo>
                    <a:pt x="219054" y="508459"/>
                  </a:lnTo>
                  <a:lnTo>
                    <a:pt x="264199" y="435381"/>
                  </a:lnTo>
                  <a:lnTo>
                    <a:pt x="286732" y="407109"/>
                  </a:lnTo>
                  <a:lnTo>
                    <a:pt x="194740" y="315117"/>
                  </a:lnTo>
                  <a:lnTo>
                    <a:pt x="315118" y="194739"/>
                  </a:lnTo>
                  <a:lnTo>
                    <a:pt x="407197" y="286817"/>
                  </a:lnTo>
                  <a:lnTo>
                    <a:pt x="460791" y="248268"/>
                  </a:lnTo>
                  <a:lnTo>
                    <a:pt x="508858" y="220014"/>
                  </a:lnTo>
                  <a:lnTo>
                    <a:pt x="458661" y="98828"/>
                  </a:lnTo>
                  <a:lnTo>
                    <a:pt x="615942" y="33679"/>
                  </a:lnTo>
                  <a:lnTo>
                    <a:pt x="666597" y="155970"/>
                  </a:lnTo>
                  <a:lnTo>
                    <a:pt x="715891" y="143408"/>
                  </a:lnTo>
                  <a:lnTo>
                    <a:pt x="785261" y="1328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9" name="组合 228"/>
            <p:cNvGrpSpPr/>
            <p:nvPr/>
          </p:nvGrpSpPr>
          <p:grpSpPr>
            <a:xfrm>
              <a:off x="3932746" y="2019238"/>
              <a:ext cx="359524" cy="359526"/>
              <a:chOff x="1325410" y="1372730"/>
              <a:chExt cx="1251559" cy="1251561"/>
            </a:xfrm>
            <a:grpFill/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任意多边形 230"/>
              <p:cNvSpPr/>
              <p:nvPr/>
            </p:nvSpPr>
            <p:spPr>
              <a:xfrm>
                <a:off x="1325410" y="1372730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任意多边形 231"/>
              <p:cNvSpPr/>
              <p:nvPr/>
            </p:nvSpPr>
            <p:spPr>
              <a:xfrm rot="5400000">
                <a:off x="1951189" y="137273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任意多边形 232"/>
              <p:cNvSpPr/>
              <p:nvPr/>
            </p:nvSpPr>
            <p:spPr>
              <a:xfrm rot="10800000">
                <a:off x="1951187" y="199851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任意多边形 233"/>
              <p:cNvSpPr/>
              <p:nvPr/>
            </p:nvSpPr>
            <p:spPr>
              <a:xfrm rot="16200000">
                <a:off x="1325411" y="1998511"/>
                <a:ext cx="625779" cy="625780"/>
              </a:xfrm>
              <a:custGeom>
                <a:avLst/>
                <a:gdLst>
                  <a:gd name="connsiteX0" fmla="*/ 564580 w 625779"/>
                  <a:gd name="connsiteY0" fmla="*/ 0 h 625780"/>
                  <a:gd name="connsiteX1" fmla="*/ 625779 w 625779"/>
                  <a:gd name="connsiteY1" fmla="*/ 0 h 625780"/>
                  <a:gd name="connsiteX2" fmla="*/ 625779 w 625779"/>
                  <a:gd name="connsiteY2" fmla="*/ 303558 h 625780"/>
                  <a:gd name="connsiteX3" fmla="*/ 303558 w 625779"/>
                  <a:gd name="connsiteY3" fmla="*/ 625779 h 625780"/>
                  <a:gd name="connsiteX4" fmla="*/ 303559 w 625779"/>
                  <a:gd name="connsiteY4" fmla="*/ 625780 h 625780"/>
                  <a:gd name="connsiteX5" fmla="*/ 0 w 625779"/>
                  <a:gd name="connsiteY5" fmla="*/ 625780 h 625780"/>
                  <a:gd name="connsiteX6" fmla="*/ 0 w 625779"/>
                  <a:gd name="connsiteY6" fmla="*/ 564580 h 625780"/>
                  <a:gd name="connsiteX7" fmla="*/ 92614 w 625779"/>
                  <a:gd name="connsiteY7" fmla="*/ 564580 h 625780"/>
                  <a:gd name="connsiteX8" fmla="*/ 97048 w 625779"/>
                  <a:gd name="connsiteY8" fmla="*/ 531339 h 625780"/>
                  <a:gd name="connsiteX9" fmla="*/ 105718 w 625779"/>
                  <a:gd name="connsiteY9" fmla="*/ 491647 h 625780"/>
                  <a:gd name="connsiteX10" fmla="*/ 109731 w 625779"/>
                  <a:gd name="connsiteY10" fmla="*/ 478266 h 625780"/>
                  <a:gd name="connsiteX11" fmla="*/ 24215 w 625779"/>
                  <a:gd name="connsiteY11" fmla="*/ 442844 h 625780"/>
                  <a:gd name="connsiteX12" fmla="*/ 71055 w 625779"/>
                  <a:gd name="connsiteY12" fmla="*/ 329763 h 625780"/>
                  <a:gd name="connsiteX13" fmla="*/ 157494 w 625779"/>
                  <a:gd name="connsiteY13" fmla="*/ 365568 h 625780"/>
                  <a:gd name="connsiteX14" fmla="*/ 189952 w 625779"/>
                  <a:gd name="connsiteY14" fmla="*/ 313027 h 625780"/>
                  <a:gd name="connsiteX15" fmla="*/ 206152 w 625779"/>
                  <a:gd name="connsiteY15" fmla="*/ 292700 h 625780"/>
                  <a:gd name="connsiteX16" fmla="*/ 140013 w 625779"/>
                  <a:gd name="connsiteY16" fmla="*/ 226560 h 625780"/>
                  <a:gd name="connsiteX17" fmla="*/ 226561 w 625779"/>
                  <a:gd name="connsiteY17" fmla="*/ 140012 h 625780"/>
                  <a:gd name="connsiteX18" fmla="*/ 292763 w 625779"/>
                  <a:gd name="connsiteY18" fmla="*/ 206214 h 625780"/>
                  <a:gd name="connsiteX19" fmla="*/ 331296 w 625779"/>
                  <a:gd name="connsiteY19" fmla="*/ 178498 h 625780"/>
                  <a:gd name="connsiteX20" fmla="*/ 365854 w 625779"/>
                  <a:gd name="connsiteY20" fmla="*/ 158184 h 625780"/>
                  <a:gd name="connsiteX21" fmla="*/ 329764 w 625779"/>
                  <a:gd name="connsiteY21" fmla="*/ 71055 h 625780"/>
                  <a:gd name="connsiteX22" fmla="*/ 442845 w 625779"/>
                  <a:gd name="connsiteY22" fmla="*/ 24214 h 625780"/>
                  <a:gd name="connsiteX23" fmla="*/ 479264 w 625779"/>
                  <a:gd name="connsiteY23" fmla="*/ 112138 h 625780"/>
                  <a:gd name="connsiteX24" fmla="*/ 514705 w 625779"/>
                  <a:gd name="connsiteY24" fmla="*/ 103106 h 625780"/>
                  <a:gd name="connsiteX25" fmla="*/ 564580 w 625779"/>
                  <a:gd name="connsiteY25" fmla="*/ 95494 h 625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25779" h="625780">
                    <a:moveTo>
                      <a:pt x="564580" y="0"/>
                    </a:moveTo>
                    <a:lnTo>
                      <a:pt x="625779" y="0"/>
                    </a:lnTo>
                    <a:lnTo>
                      <a:pt x="625779" y="303558"/>
                    </a:lnTo>
                    <a:cubicBezTo>
                      <a:pt x="447821" y="303558"/>
                      <a:pt x="303558" y="447821"/>
                      <a:pt x="303558" y="625779"/>
                    </a:cubicBezTo>
                    <a:lnTo>
                      <a:pt x="303559" y="625780"/>
                    </a:lnTo>
                    <a:lnTo>
                      <a:pt x="0" y="625780"/>
                    </a:lnTo>
                    <a:lnTo>
                      <a:pt x="0" y="564580"/>
                    </a:lnTo>
                    <a:lnTo>
                      <a:pt x="92614" y="564580"/>
                    </a:lnTo>
                    <a:lnTo>
                      <a:pt x="97048" y="531339"/>
                    </a:lnTo>
                    <a:cubicBezTo>
                      <a:pt x="99443" y="517928"/>
                      <a:pt x="102339" y="504691"/>
                      <a:pt x="105718" y="491647"/>
                    </a:cubicBezTo>
                    <a:lnTo>
                      <a:pt x="109731" y="478266"/>
                    </a:lnTo>
                    <a:lnTo>
                      <a:pt x="24215" y="442844"/>
                    </a:lnTo>
                    <a:lnTo>
                      <a:pt x="71055" y="329763"/>
                    </a:lnTo>
                    <a:lnTo>
                      <a:pt x="157494" y="365568"/>
                    </a:lnTo>
                    <a:lnTo>
                      <a:pt x="189952" y="313027"/>
                    </a:lnTo>
                    <a:lnTo>
                      <a:pt x="206152" y="292700"/>
                    </a:lnTo>
                    <a:lnTo>
                      <a:pt x="140013" y="226560"/>
                    </a:lnTo>
                    <a:lnTo>
                      <a:pt x="226561" y="140012"/>
                    </a:lnTo>
                    <a:lnTo>
                      <a:pt x="292763" y="206214"/>
                    </a:lnTo>
                    <a:lnTo>
                      <a:pt x="331296" y="178498"/>
                    </a:lnTo>
                    <a:lnTo>
                      <a:pt x="365854" y="158184"/>
                    </a:lnTo>
                    <a:lnTo>
                      <a:pt x="329764" y="71055"/>
                    </a:lnTo>
                    <a:lnTo>
                      <a:pt x="442845" y="24214"/>
                    </a:lnTo>
                    <a:lnTo>
                      <a:pt x="479264" y="112138"/>
                    </a:lnTo>
                    <a:lnTo>
                      <a:pt x="514705" y="103106"/>
                    </a:lnTo>
                    <a:lnTo>
                      <a:pt x="564580" y="954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0" name="椭圆 229"/>
            <p:cNvSpPr/>
            <p:nvPr/>
          </p:nvSpPr>
          <p:spPr>
            <a:xfrm rot="1860000">
              <a:off x="4135467" y="2301762"/>
              <a:ext cx="9909" cy="99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14325" y="2695575"/>
            <a:ext cx="17811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18. Добыча, </a:t>
            </a:r>
          </a:p>
          <a:p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переработка угля, руд и других полезных ископаемых (в сфере добычи и переработки твердых полезных ископаемых, строительства и эксплуатации подземных объектов)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SubTitle"/>
  <p:tag name="MH_ORDER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9233025"/>
  <p:tag name="MH_LIBRARY" val="GRAPHIC"/>
  <p:tag name="MH_TYPE" val="Other"/>
  <p:tag name="MH_ORDER" val="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</TotalTime>
  <Words>1700</Words>
  <Application>Microsoft Office PowerPoint</Application>
  <PresentationFormat>Широкоэкранный</PresentationFormat>
  <Paragraphs>326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41" baseType="lpstr">
      <vt:lpstr>맑은 고딕</vt:lpstr>
      <vt:lpstr>微软雅黑</vt:lpstr>
      <vt:lpstr>宋体</vt:lpstr>
      <vt:lpstr>微软雅黑 Light</vt:lpstr>
      <vt:lpstr>Arial</vt:lpstr>
      <vt:lpstr>Arial Black</vt:lpstr>
      <vt:lpstr>Calibri</vt:lpstr>
      <vt:lpstr>Cambria</vt:lpstr>
      <vt:lpstr>Candara</vt:lpstr>
      <vt:lpstr>Franklin Gothic Medium</vt:lpstr>
      <vt:lpstr>굴림</vt:lpstr>
      <vt:lpstr>Helvetica</vt:lpstr>
      <vt:lpstr>Impact</vt:lpstr>
      <vt:lpstr>Lato</vt:lpstr>
      <vt:lpstr>LiHei Pro</vt:lpstr>
      <vt:lpstr>PMingLiU</vt:lpstr>
      <vt:lpstr>PMingLiU</vt:lpstr>
      <vt:lpstr>华文细黑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Кущёв Николай Петрович</cp:lastModifiedBy>
  <cp:revision>382</cp:revision>
  <dcterms:created xsi:type="dcterms:W3CDTF">2019-11-11T09:49:51Z</dcterms:created>
  <dcterms:modified xsi:type="dcterms:W3CDTF">2021-03-18T11:36:52Z</dcterms:modified>
</cp:coreProperties>
</file>